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4"/>
  </p:sldMasterIdLst>
  <p:notesMasterIdLst>
    <p:notesMasterId r:id="rId29"/>
  </p:notesMasterIdLst>
  <p:handoutMasterIdLst>
    <p:handoutMasterId r:id="rId30"/>
  </p:handoutMasterIdLst>
  <p:sldIdLst>
    <p:sldId id="365" r:id="rId5"/>
    <p:sldId id="375" r:id="rId6"/>
    <p:sldId id="377" r:id="rId7"/>
    <p:sldId id="376" r:id="rId8"/>
    <p:sldId id="380" r:id="rId9"/>
    <p:sldId id="381" r:id="rId10"/>
    <p:sldId id="382" r:id="rId11"/>
    <p:sldId id="383" r:id="rId12"/>
    <p:sldId id="384" r:id="rId13"/>
    <p:sldId id="379" r:id="rId14"/>
    <p:sldId id="318" r:id="rId15"/>
    <p:sldId id="385" r:id="rId16"/>
    <p:sldId id="386" r:id="rId17"/>
    <p:sldId id="387" r:id="rId18"/>
    <p:sldId id="390" r:id="rId19"/>
    <p:sldId id="391" r:id="rId20"/>
    <p:sldId id="395" r:id="rId21"/>
    <p:sldId id="389" r:id="rId22"/>
    <p:sldId id="388" r:id="rId23"/>
    <p:sldId id="392" r:id="rId24"/>
    <p:sldId id="396" r:id="rId25"/>
    <p:sldId id="393" r:id="rId26"/>
    <p:sldId id="394" r:id="rId27"/>
    <p:sldId id="397" r:id="rId28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作者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9D2323"/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96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4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859C0EB-A4A6-4381-8AD1-E132B91206FB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5/30/2024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0D1635C-4EFD-464D-8219-0C25BE709D42}" type="datetime1">
              <a:rPr lang="zh-TW" altLang="en-US" noProof="0" smtClean="0"/>
              <a:t>5/30/2024</a:t>
            </a:fld>
            <a:endParaRPr lang="zh-TW" altLang="en-US" noProof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4B9A9E5-4F7F-4A7D-9DE1-899232329269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19735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48886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608645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B9A9E5-4F7F-4A7D-9DE1-899232329269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5400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B9A9E5-4F7F-4A7D-9DE1-899232329269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26317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B9A9E5-4F7F-4A7D-9DE1-899232329269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97049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B9A9E5-4F7F-4A7D-9DE1-899232329269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9211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B9A9E5-4F7F-4A7D-9DE1-899232329269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23550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146318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B9A9E5-4F7F-4A7D-9DE1-899232329269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14812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B9A9E5-4F7F-4A7D-9DE1-899232329269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581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983158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B9A9E5-4F7F-4A7D-9DE1-899232329269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51876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046166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B9A9E5-4F7F-4A7D-9DE1-899232329269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08229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B9A9E5-4F7F-4A7D-9DE1-899232329269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24351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B9A9E5-4F7F-4A7D-9DE1-899232329269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651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10447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B9A9E5-4F7F-4A7D-9DE1-899232329269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7633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6776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25468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00189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79380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10447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pic>
        <p:nvPicPr>
          <p:cNvPr id="8" name="圖形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市場比較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TW" noProof="0"/>
              <a:t>#</a:t>
            </a:r>
          </a:p>
        </p:txBody>
      </p:sp>
      <p:sp>
        <p:nvSpPr>
          <p:cNvPr id="23" name="文字版面配置區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TW" noProof="0"/>
              <a:t>#</a:t>
            </a:r>
          </a:p>
        </p:txBody>
      </p:sp>
      <p:sp>
        <p:nvSpPr>
          <p:cNvPr id="24" name="文字版面配置區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TW" noProof="0"/>
              <a:t>#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內容版面配置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圖形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圖形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內容版面配置區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6" name="內容版面配置區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</p:txBody>
      </p:sp>
      <p:sp>
        <p:nvSpPr>
          <p:cNvPr id="27" name="內容版面配置區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兩項內容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形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20" name="文字版面配置區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25" name="文字版面配置區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26" name="文字版面配置區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27" name="文字版面配置區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28" name="文字版面配置區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29" name="文字版面配置區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21" name="日期版面配置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22" name="頁尾版面配置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24" name="投影片編號版面配置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時間表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solidFill>
                <a:schemeClr val="tx1">
                  <a:lumMod val="75000"/>
                  <a:lumOff val="2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6" name="文字版面配置區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年份</a:t>
            </a:r>
            <a:endParaRPr lang="zh-TW" altLang="en-ZA" noProof="0"/>
          </a:p>
        </p:txBody>
      </p:sp>
      <p:sp>
        <p:nvSpPr>
          <p:cNvPr id="7" name="文字版面配置區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8" name="文字版面配置區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9" name="文字版面配置區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10" name="文字版面配置區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年份</a:t>
            </a:r>
            <a:endParaRPr lang="zh-TW" altLang="en-ZA" noProof="0"/>
          </a:p>
        </p:txBody>
      </p:sp>
      <p:sp>
        <p:nvSpPr>
          <p:cNvPr id="12" name="文字版面配置區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13" name="文字版面配置區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14" name="文字版面配置區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15" name="文字版面配置區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16" name="文字版面配置區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17" name="文字版面配置區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18" name="文字版面配置區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19" name="文字版面配置區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20" name="文字版面配置區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21" name="文字版面配置區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22" name="文字版面配置區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23" name="文字版面配置區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24" name="文字版面配置區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25" name="文字版面配置區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26" name="文字版面配置區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27" name="文字版面配置區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28" name="文字版面配置區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29" name="文字版面配置區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30" name="文字版面配置區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31" name="文字版面配置區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ZA" noProof="0">
              <a:solidFill>
                <a:schemeClr val="tx1">
                  <a:lumMod val="75000"/>
                  <a:lumOff val="2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6" name="日期版面配置區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37" name="頁尾版面配置區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38" name="投影片編號版面配置區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martArt 預留位置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6776"/>
            <a:ext cx="10515600" cy="369764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 </a:t>
            </a:r>
            <a:r>
              <a:rPr lang="en-US" altLang="zh-TW" noProof="0"/>
              <a:t>SmartArt </a:t>
            </a:r>
            <a:r>
              <a:rPr lang="zh-TW" altLang="en-US" noProof="0"/>
              <a:t>圖形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cxnSp>
        <p:nvCxnSpPr>
          <p:cNvPr id="10" name="直線接點​​(S)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​​(S)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團隊投影片 4 人員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1" name="圖片版面配置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7" name="圖片版面配置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8" name="圖片版面配置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zh-TW" altLang="en-US" noProof="0"/>
              <a:t>按一下圖示以新增圖片</a:t>
            </a:r>
          </a:p>
        </p:txBody>
      </p:sp>
      <p:sp>
        <p:nvSpPr>
          <p:cNvPr id="19" name="圖片版面配置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3248" y="5084524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3" name="文字版面配置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692980" y="5099206"/>
            <a:ext cx="21357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4" name="文字版面配置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183644" y="5099206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5" name="文字版面配置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603525" y="5084524"/>
            <a:ext cx="2123742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6" name="文字版面配置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7" name="文字版面配置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8" name="文字版面配置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9" name="文字版面配置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cxnSp>
        <p:nvCxnSpPr>
          <p:cNvPr id="10" name="直線接點​​(S)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​​(S)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團隊投影片 8 人員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1" name="圖片版面配置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7" name="圖片版面配置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8" name="圖片版面配置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zh-TW" altLang="en-US" noProof="0"/>
              <a:t>按一下圖示以新增圖片</a:t>
            </a:r>
          </a:p>
        </p:txBody>
      </p:sp>
      <p:sp>
        <p:nvSpPr>
          <p:cNvPr id="19" name="圖片版面配置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6" name="文字版面配置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3" name="文字版面配置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7" name="文字版面配置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4" name="文字版面配置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8" name="文字版面配置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5" name="文字版面配置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9" name="文字版面配置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5" name="圖片版面配置區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6" name="圖片版面配置區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7" name="圖片版面配置區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zh-TW" altLang="en-US" noProof="0"/>
              <a:t>按一下圖示以新增圖片</a:t>
            </a:r>
          </a:p>
        </p:txBody>
      </p:sp>
      <p:sp>
        <p:nvSpPr>
          <p:cNvPr id="58" name="圖片版面配置區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4" name="文字版面配置區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2" name="文字版面配置區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9" name="文字版面配置區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3" name="文字版面配置區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0" name="文字版面配置區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4" name="文字版面配置區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1" name="文字版面配置區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5" name="文字版面配置區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pic>
        <p:nvPicPr>
          <p:cNvPr id="13" name="圖形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圖形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內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zh-TW" altLang="en-US" noProof="0"/>
              <a:t>按一下以新增內容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TW" noProof="0"/>
              <a:t>#</a:t>
            </a:r>
          </a:p>
        </p:txBody>
      </p:sp>
      <p:sp>
        <p:nvSpPr>
          <p:cNvPr id="17" name="文字版面配置區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4" name="內容版面配置區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zh-TW" altLang="en-US" noProof="0"/>
              <a:t>按一下以新增內容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TW" noProof="0"/>
              <a:t>#</a:t>
            </a:r>
          </a:p>
        </p:txBody>
      </p:sp>
      <p:sp>
        <p:nvSpPr>
          <p:cNvPr id="18" name="文字版面配置區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5" name="內容版面配置區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zh-TW" altLang="en-US" noProof="0"/>
              <a:t>按一下以新增內容</a:t>
            </a:r>
          </a:p>
        </p:txBody>
      </p:sp>
      <p:sp>
        <p:nvSpPr>
          <p:cNvPr id="21" name="文字版面配置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TW" noProof="0"/>
              <a:t>#</a:t>
            </a:r>
          </a:p>
        </p:txBody>
      </p:sp>
      <p:sp>
        <p:nvSpPr>
          <p:cNvPr id="19" name="文字版面配置區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內容版面配置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6" name="內容版面配置區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zh-TW" altLang="en-US" noProof="0"/>
              <a:t>按一下以新增內容</a:t>
            </a:r>
          </a:p>
        </p:txBody>
      </p:sp>
      <p:sp>
        <p:nvSpPr>
          <p:cNvPr id="14" name="文字版面配置區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TW" noProof="0"/>
              <a:t>#</a:t>
            </a:r>
          </a:p>
        </p:txBody>
      </p:sp>
      <p:sp>
        <p:nvSpPr>
          <p:cNvPr id="23" name="文字版面配置區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cxnSp>
        <p:nvCxnSpPr>
          <p:cNvPr id="16" name="直線接點​​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​​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內容版面配置區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摘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cxnSp>
        <p:nvCxnSpPr>
          <p:cNvPr id="23" name="直線接點​​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​​(S)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日期版面配置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22" name="頁尾版面配置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24" name="投影片編號版面配置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結語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pic>
        <p:nvPicPr>
          <p:cNvPr id="6" name="圖形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日期版面配置區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10" name="頁尾版面配置區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11" name="投影片編號版面配置區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議程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形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時間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圖形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noProof="0"/>
              <a:t>按一下以編輯標題</a:t>
            </a:r>
          </a:p>
        </p:txBody>
      </p:sp>
      <p:sp>
        <p:nvSpPr>
          <p:cNvPr id="16" name="文字版面配置區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7" name="文字版面配置區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8" name="文字版面配置區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9" name="文字版面配置區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4" name="文字版面配置區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5" name="文字版面配置區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8" y="268256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6" name="文字版面配置區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7" name="文字版面配置區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cxnSp>
        <p:nvCxnSpPr>
          <p:cNvPr id="3" name="直線接點​​(S)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直線接點​​(S)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直線接點​​(S)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直線接點​​(S)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 rtlCol="0"/>
          <a:lstStyle>
            <a:lvl1pPr algn="l"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容 3 欄位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標題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5" name="文字版面配置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17" name="文字版面配置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31" name="文字版面配置區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TW" altLang="en-US" noProof="0"/>
              <a:t>按一下以新增副標題</a:t>
            </a:r>
          </a:p>
        </p:txBody>
      </p:sp>
      <p:sp>
        <p:nvSpPr>
          <p:cNvPr id="32" name="文字版面配置區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33" name="文字版面配置區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TW" altLang="en-US" noProof="0"/>
              <a:t>按一下以新增副標題</a:t>
            </a:r>
          </a:p>
        </p:txBody>
      </p:sp>
      <p:sp>
        <p:nvSpPr>
          <p:cNvPr id="34" name="文字版面配置區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12" name="文字版面配置區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TW" altLang="en-US" noProof="0"/>
              <a:t>按一下以新增副標題</a:t>
            </a:r>
          </a:p>
        </p:txBody>
      </p:sp>
      <p:sp>
        <p:nvSpPr>
          <p:cNvPr id="13" name="文字版面配置區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cxnSp>
        <p:nvCxnSpPr>
          <p:cNvPr id="2" name="直線接點​​(S)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​​(S)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形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圖形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容 2 欄位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標題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5" name="文字版面配置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17" name="文字版面配置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16" name="文字版面配置區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18" name="文字版面配置區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19" name="文字版面配置區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20" name="文字版面配置區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23" name="文字版面配置區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24" name="文字版面配置區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pic>
        <p:nvPicPr>
          <p:cNvPr id="2" name="圖形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簡介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cxnSp>
        <p:nvCxnSpPr>
          <p:cNvPr id="14" name="直線接點​​(S)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​​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期版面配置區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10" name="頁尾版面配置區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11" name="投影片編號版面配置區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節符號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pic>
        <p:nvPicPr>
          <p:cNvPr id="5" name="圖形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形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cxnSp>
        <p:nvCxnSpPr>
          <p:cNvPr id="9" name="直線接點​​(S)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版面配置區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12" name="文字版面配置區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13" name="文字版面配置區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14" name="文字版面配置區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15" name="文字版面配置區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16" name="文字版面配置區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17" name="日期版面配置區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18" name="頁尾版面配置區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19" name="投影片編號版面配置區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個內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21" name="文字版面配置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內容版面配置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cxnSp>
        <p:nvCxnSpPr>
          <p:cNvPr id="16" name="直線接點​​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​​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/>
              <a:t>按一下以編輯母片文字樣式</a:t>
            </a:r>
          </a:p>
          <a:p>
            <a:pPr lvl="1" rtl="0"/>
            <a:r>
              <a:rPr lang="zh-tw"/>
              <a:t>第二層</a:t>
            </a:r>
          </a:p>
          <a:p>
            <a:pPr lvl="2" rtl="0"/>
            <a:r>
              <a:rPr lang="zh-tw"/>
              <a:t>第三層</a:t>
            </a:r>
          </a:p>
          <a:p>
            <a:pPr lvl="3" rtl="0"/>
            <a:r>
              <a:rPr lang="zh-tw"/>
              <a:t>第四層</a:t>
            </a:r>
          </a:p>
          <a:p>
            <a:pPr lvl="4" rtl="0"/>
            <a:r>
              <a:rPr lang="zh-tw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jpg"/><Relationship Id="rId5" Type="http://schemas.openxmlformats.org/officeDocument/2006/relationships/image" Target="../media/image70.jp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7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2.jp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7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g"/><Relationship Id="rId5" Type="http://schemas.openxmlformats.org/officeDocument/2006/relationships/image" Target="../media/image76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7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jpg"/><Relationship Id="rId5" Type="http://schemas.openxmlformats.org/officeDocument/2006/relationships/image" Target="../media/image79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jpg"/><Relationship Id="rId5" Type="http://schemas.openxmlformats.org/officeDocument/2006/relationships/image" Target="../media/image78.jp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jpg"/><Relationship Id="rId5" Type="http://schemas.openxmlformats.org/officeDocument/2006/relationships/image" Target="../media/image80.jp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g"/><Relationship Id="rId3" Type="http://schemas.openxmlformats.org/officeDocument/2006/relationships/image" Target="../media/image27.png"/><Relationship Id="rId7" Type="http://schemas.openxmlformats.org/officeDocument/2006/relationships/image" Target="../media/image8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jpg"/><Relationship Id="rId5" Type="http://schemas.openxmlformats.org/officeDocument/2006/relationships/image" Target="../media/image88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g"/><Relationship Id="rId3" Type="http://schemas.openxmlformats.org/officeDocument/2006/relationships/image" Target="../media/image27.png"/><Relationship Id="rId7" Type="http://schemas.openxmlformats.org/officeDocument/2006/relationships/image" Target="../media/image8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jpg"/><Relationship Id="rId5" Type="http://schemas.openxmlformats.org/officeDocument/2006/relationships/image" Target="../media/image92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8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jpg"/><Relationship Id="rId5" Type="http://schemas.openxmlformats.org/officeDocument/2006/relationships/image" Target="../media/image96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9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jpg"/><Relationship Id="rId5" Type="http://schemas.openxmlformats.org/officeDocument/2006/relationships/image" Target="../media/image99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32.emf"/><Relationship Id="rId3" Type="http://schemas.openxmlformats.org/officeDocument/2006/relationships/image" Target="../media/image27.png"/><Relationship Id="rId7" Type="http://schemas.openxmlformats.org/officeDocument/2006/relationships/image" Target="../media/image29.emf"/><Relationship Id="rId12" Type="http://schemas.openxmlformats.org/officeDocument/2006/relationships/oleObject" Target="../embeddings/oleObject4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31.emf"/><Relationship Id="rId5" Type="http://schemas.openxmlformats.org/officeDocument/2006/relationships/image" Target="../media/image28.jpg"/><Relationship Id="rId10" Type="http://schemas.openxmlformats.org/officeDocument/2006/relationships/oleObject" Target="../embeddings/oleObject3.bin"/><Relationship Id="rId4" Type="http://schemas.microsoft.com/office/2007/relationships/hdphoto" Target="../media/hdphoto1.wdp"/><Relationship Id="rId9" Type="http://schemas.openxmlformats.org/officeDocument/2006/relationships/image" Target="../media/image30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13" Type="http://schemas.openxmlformats.org/officeDocument/2006/relationships/oleObject" Target="../embeddings/oleObject9.bin"/><Relationship Id="rId18" Type="http://schemas.openxmlformats.org/officeDocument/2006/relationships/oleObject" Target="../embeddings/oleObject12.bin"/><Relationship Id="rId3" Type="http://schemas.openxmlformats.org/officeDocument/2006/relationships/image" Target="../media/image27.png"/><Relationship Id="rId7" Type="http://schemas.openxmlformats.org/officeDocument/2006/relationships/oleObject" Target="../embeddings/oleObject6.bin"/><Relationship Id="rId12" Type="http://schemas.openxmlformats.org/officeDocument/2006/relationships/image" Target="../media/image37.wmf"/><Relationship Id="rId17" Type="http://schemas.openxmlformats.org/officeDocument/2006/relationships/oleObject" Target="../embeddings/oleObject11.bin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9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e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5" Type="http://schemas.openxmlformats.org/officeDocument/2006/relationships/oleObject" Target="../embeddings/oleObject10.bin"/><Relationship Id="rId10" Type="http://schemas.openxmlformats.org/officeDocument/2006/relationships/image" Target="../media/image36.wmf"/><Relationship Id="rId19" Type="http://schemas.openxmlformats.org/officeDocument/2006/relationships/image" Target="../media/image40.wmf"/><Relationship Id="rId4" Type="http://schemas.microsoft.com/office/2007/relationships/hdphoto" Target="../media/hdphoto1.wdp"/><Relationship Id="rId9" Type="http://schemas.openxmlformats.org/officeDocument/2006/relationships/oleObject" Target="../embeddings/oleObject7.bin"/><Relationship Id="rId14" Type="http://schemas.openxmlformats.org/officeDocument/2006/relationships/image" Target="../media/image38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13" Type="http://schemas.openxmlformats.org/officeDocument/2006/relationships/oleObject" Target="../embeddings/oleObject17.bin"/><Relationship Id="rId18" Type="http://schemas.openxmlformats.org/officeDocument/2006/relationships/image" Target="../media/image47.wmf"/><Relationship Id="rId26" Type="http://schemas.openxmlformats.org/officeDocument/2006/relationships/image" Target="../media/image51.wmf"/><Relationship Id="rId3" Type="http://schemas.openxmlformats.org/officeDocument/2006/relationships/image" Target="../media/image27.png"/><Relationship Id="rId21" Type="http://schemas.openxmlformats.org/officeDocument/2006/relationships/oleObject" Target="../embeddings/oleObject21.bin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44.emf"/><Relationship Id="rId17" Type="http://schemas.openxmlformats.org/officeDocument/2006/relationships/oleObject" Target="../embeddings/oleObject19.bin"/><Relationship Id="rId25" Type="http://schemas.openxmlformats.org/officeDocument/2006/relationships/oleObject" Target="../embeddings/oleObject23.bin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6.wmf"/><Relationship Id="rId20" Type="http://schemas.openxmlformats.org/officeDocument/2006/relationships/image" Target="../media/image48.emf"/><Relationship Id="rId29" Type="http://schemas.openxmlformats.org/officeDocument/2006/relationships/oleObject" Target="../embeddings/oleObject25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wmf"/><Relationship Id="rId11" Type="http://schemas.openxmlformats.org/officeDocument/2006/relationships/oleObject" Target="../embeddings/oleObject16.bin"/><Relationship Id="rId24" Type="http://schemas.openxmlformats.org/officeDocument/2006/relationships/image" Target="../media/image50.wmf"/><Relationship Id="rId5" Type="http://schemas.openxmlformats.org/officeDocument/2006/relationships/oleObject" Target="../embeddings/oleObject13.bin"/><Relationship Id="rId15" Type="http://schemas.openxmlformats.org/officeDocument/2006/relationships/oleObject" Target="../embeddings/oleObject18.bin"/><Relationship Id="rId23" Type="http://schemas.openxmlformats.org/officeDocument/2006/relationships/oleObject" Target="../embeddings/oleObject22.bin"/><Relationship Id="rId28" Type="http://schemas.openxmlformats.org/officeDocument/2006/relationships/image" Target="../media/image52.wmf"/><Relationship Id="rId10" Type="http://schemas.openxmlformats.org/officeDocument/2006/relationships/image" Target="../media/image43.wmf"/><Relationship Id="rId19" Type="http://schemas.openxmlformats.org/officeDocument/2006/relationships/oleObject" Target="../embeddings/oleObject20.bin"/><Relationship Id="rId4" Type="http://schemas.microsoft.com/office/2007/relationships/hdphoto" Target="../media/hdphoto1.wdp"/><Relationship Id="rId9" Type="http://schemas.openxmlformats.org/officeDocument/2006/relationships/oleObject" Target="../embeddings/oleObject15.bin"/><Relationship Id="rId14" Type="http://schemas.openxmlformats.org/officeDocument/2006/relationships/image" Target="../media/image45.wmf"/><Relationship Id="rId22" Type="http://schemas.openxmlformats.org/officeDocument/2006/relationships/image" Target="../media/image49.wmf"/><Relationship Id="rId27" Type="http://schemas.openxmlformats.org/officeDocument/2006/relationships/oleObject" Target="../embeddings/oleObject24.bin"/><Relationship Id="rId30" Type="http://schemas.openxmlformats.org/officeDocument/2006/relationships/image" Target="../media/image53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image" Target="../media/image27.png"/><Relationship Id="rId7" Type="http://schemas.openxmlformats.org/officeDocument/2006/relationships/oleObject" Target="../embeddings/oleObject26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55.wmf"/><Relationship Id="rId4" Type="http://schemas.microsoft.com/office/2007/relationships/hdphoto" Target="../media/hdphoto1.wdp"/><Relationship Id="rId9" Type="http://schemas.openxmlformats.org/officeDocument/2006/relationships/oleObject" Target="../embeddings/oleObject27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13" Type="http://schemas.openxmlformats.org/officeDocument/2006/relationships/oleObject" Target="../embeddings/oleObject32.bin"/><Relationship Id="rId18" Type="http://schemas.openxmlformats.org/officeDocument/2006/relationships/oleObject" Target="../embeddings/oleObject34.bin"/><Relationship Id="rId3" Type="http://schemas.openxmlformats.org/officeDocument/2006/relationships/image" Target="../media/image27.png"/><Relationship Id="rId7" Type="http://schemas.openxmlformats.org/officeDocument/2006/relationships/oleObject" Target="../embeddings/oleObject29.bin"/><Relationship Id="rId12" Type="http://schemas.openxmlformats.org/officeDocument/2006/relationships/image" Target="../media/image59.wmf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1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wmf"/><Relationship Id="rId11" Type="http://schemas.openxmlformats.org/officeDocument/2006/relationships/oleObject" Target="../embeddings/oleObject31.bin"/><Relationship Id="rId5" Type="http://schemas.openxmlformats.org/officeDocument/2006/relationships/oleObject" Target="../embeddings/oleObject28.bin"/><Relationship Id="rId15" Type="http://schemas.openxmlformats.org/officeDocument/2006/relationships/oleObject" Target="../embeddings/oleObject33.bin"/><Relationship Id="rId10" Type="http://schemas.openxmlformats.org/officeDocument/2006/relationships/image" Target="../media/image58.wmf"/><Relationship Id="rId19" Type="http://schemas.openxmlformats.org/officeDocument/2006/relationships/image" Target="../media/image62.wmf"/><Relationship Id="rId4" Type="http://schemas.microsoft.com/office/2007/relationships/hdphoto" Target="../media/hdphoto1.wdp"/><Relationship Id="rId9" Type="http://schemas.openxmlformats.org/officeDocument/2006/relationships/oleObject" Target="../embeddings/oleObject30.bin"/><Relationship Id="rId14" Type="http://schemas.openxmlformats.org/officeDocument/2006/relationships/image" Target="../media/image60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jpg"/><Relationship Id="rId5" Type="http://schemas.openxmlformats.org/officeDocument/2006/relationships/image" Target="../media/image6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D438A14F-6EB8-0A51-AFE0-4412D19991E4}"/>
              </a:ext>
            </a:extLst>
          </p:cNvPr>
          <p:cNvSpPr/>
          <p:nvPr/>
        </p:nvSpPr>
        <p:spPr>
          <a:xfrm>
            <a:off x="0" y="-15307"/>
            <a:ext cx="1083056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0" i="0" dirty="0">
                <a:solidFill>
                  <a:srgbClr val="D8DBE0"/>
                </a:solidFill>
                <a:effectLst/>
                <a:latin typeface="Söhne"/>
              </a:rPr>
              <a:t> PROJECT</a:t>
            </a:r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04F9429-53AB-6416-F73D-4B37C82EA601}"/>
              </a:ext>
            </a:extLst>
          </p:cNvPr>
          <p:cNvSpPr/>
          <p:nvPr/>
        </p:nvSpPr>
        <p:spPr>
          <a:xfrm>
            <a:off x="0" y="6488668"/>
            <a:ext cx="45085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ASP</a:t>
            </a:r>
            <a:r>
              <a:rPr lang="zh-TW" altLang="en-US" dirty="0"/>
              <a:t> </a:t>
            </a:r>
            <a:r>
              <a:rPr lang="en-US" altLang="zh-TW" dirty="0"/>
              <a:t>Team18</a:t>
            </a:r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F9A4542-A878-5B91-B717-C6178679806B}"/>
              </a:ext>
            </a:extLst>
          </p:cNvPr>
          <p:cNvSpPr/>
          <p:nvPr/>
        </p:nvSpPr>
        <p:spPr>
          <a:xfrm>
            <a:off x="4508500" y="6488668"/>
            <a:ext cx="45085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Project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AC5A006-170B-E2B5-C7CD-692FBFA4E7C4}"/>
              </a:ext>
            </a:extLst>
          </p:cNvPr>
          <p:cNvSpPr/>
          <p:nvPr/>
        </p:nvSpPr>
        <p:spPr>
          <a:xfrm>
            <a:off x="9017000" y="6488668"/>
            <a:ext cx="31750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2024.5.31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812E95B-2FA1-0AAC-FB72-117CF432F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3000"/>
                    </a14:imgEffect>
                    <a14:imgEffect>
                      <a14:brightnessContrast bright="5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30560" y="0"/>
            <a:ext cx="362903" cy="362903"/>
          </a:xfrm>
          <a:prstGeom prst="rect">
            <a:avLst/>
          </a:prstGeom>
          <a:effectLst>
            <a:outerShdw blurRad="25400" dir="5400000" algn="ctr" rotWithShape="0">
              <a:srgbClr val="000000">
                <a:alpha val="43137"/>
              </a:srgbClr>
            </a:outerShdw>
            <a:reflection stA="45000" endPos="0" dist="50800" dir="5400000" sy="-100000" algn="bl" rotWithShape="0"/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4538DCF-A9C0-AAD2-E1BE-46AEB9D0359C}"/>
              </a:ext>
            </a:extLst>
          </p:cNvPr>
          <p:cNvSpPr/>
          <p:nvPr/>
        </p:nvSpPr>
        <p:spPr>
          <a:xfrm>
            <a:off x="1226820" y="1249680"/>
            <a:ext cx="9738360" cy="1964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ASP Midterm Project</a:t>
            </a:r>
            <a:endParaRPr lang="zh-TW" altLang="en-US" sz="4800" b="1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F726E47-5967-308B-8E20-D5545124EA7B}"/>
              </a:ext>
            </a:extLst>
          </p:cNvPr>
          <p:cNvSpPr/>
          <p:nvPr/>
        </p:nvSpPr>
        <p:spPr>
          <a:xfrm>
            <a:off x="11193462" y="-2529"/>
            <a:ext cx="998537" cy="36290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ASP</a:t>
            </a:r>
            <a:endParaRPr lang="zh-TW" altLang="en-US" sz="16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5087338-8C00-3B98-1926-078B31ED734E}"/>
              </a:ext>
            </a:extLst>
          </p:cNvPr>
          <p:cNvSpPr txBox="1"/>
          <p:nvPr/>
        </p:nvSpPr>
        <p:spPr>
          <a:xfrm>
            <a:off x="3196166" y="4481975"/>
            <a:ext cx="579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潘俊宏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N96111037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郭承宗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Q36134027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陳致融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E14109022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60795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D438A14F-6EB8-0A51-AFE0-4412D19991E4}"/>
              </a:ext>
            </a:extLst>
          </p:cNvPr>
          <p:cNvSpPr/>
          <p:nvPr/>
        </p:nvSpPr>
        <p:spPr>
          <a:xfrm>
            <a:off x="0" y="-9427"/>
            <a:ext cx="1083056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0" i="0" dirty="0">
                <a:solidFill>
                  <a:srgbClr val="D8DBE0"/>
                </a:solidFill>
                <a:effectLst/>
                <a:latin typeface="Söhne"/>
              </a:rPr>
              <a:t> </a:t>
            </a:r>
            <a:r>
              <a:rPr lang="en-US" altLang="zh-TW" b="0" i="0" dirty="0">
                <a:solidFill>
                  <a:srgbClr val="D8DBE0"/>
                </a:solidFill>
                <a:effectLst/>
                <a:latin typeface="Söhne"/>
              </a:rPr>
              <a:t>PROJECT</a:t>
            </a:r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04F9429-53AB-6416-F73D-4B37C82EA601}"/>
              </a:ext>
            </a:extLst>
          </p:cNvPr>
          <p:cNvSpPr/>
          <p:nvPr/>
        </p:nvSpPr>
        <p:spPr>
          <a:xfrm>
            <a:off x="0" y="6488668"/>
            <a:ext cx="45085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ASP</a:t>
            </a:r>
            <a:r>
              <a:rPr lang="zh-TW" altLang="en-US" dirty="0"/>
              <a:t> </a:t>
            </a:r>
            <a:r>
              <a:rPr lang="en-US" altLang="zh-TW" dirty="0"/>
              <a:t>Team18</a:t>
            </a:r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F9A4542-A878-5B91-B717-C6178679806B}"/>
              </a:ext>
            </a:extLst>
          </p:cNvPr>
          <p:cNvSpPr/>
          <p:nvPr/>
        </p:nvSpPr>
        <p:spPr>
          <a:xfrm>
            <a:off x="4508500" y="6488668"/>
            <a:ext cx="45085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Project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AC5A006-170B-E2B5-C7CD-692FBFA4E7C4}"/>
              </a:ext>
            </a:extLst>
          </p:cNvPr>
          <p:cNvSpPr/>
          <p:nvPr/>
        </p:nvSpPr>
        <p:spPr>
          <a:xfrm>
            <a:off x="9017000" y="6488668"/>
            <a:ext cx="31750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AD86554-711E-E289-3E1C-89E3D16C89F0}"/>
              </a:ext>
            </a:extLst>
          </p:cNvPr>
          <p:cNvSpPr/>
          <p:nvPr/>
        </p:nvSpPr>
        <p:spPr>
          <a:xfrm>
            <a:off x="0" y="369333"/>
            <a:ext cx="12192000" cy="489713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Affine projection algorithm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0322660-A817-B3F0-5248-8D3E5EDD82B4}"/>
              </a:ext>
            </a:extLst>
          </p:cNvPr>
          <p:cNvSpPr/>
          <p:nvPr/>
        </p:nvSpPr>
        <p:spPr>
          <a:xfrm>
            <a:off x="11193462" y="-2529"/>
            <a:ext cx="998537" cy="36290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ASP</a:t>
            </a:r>
            <a:endParaRPr lang="zh-TW" altLang="en-US" sz="16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B154C1A-0EC3-C6C4-78CE-1B5ADD91B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3000"/>
                    </a14:imgEffect>
                    <a14:imgEffect>
                      <a14:brightnessContrast bright="5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30560" y="0"/>
            <a:ext cx="362903" cy="362903"/>
          </a:xfrm>
          <a:prstGeom prst="rect">
            <a:avLst/>
          </a:prstGeom>
          <a:effectLst>
            <a:outerShdw blurRad="25400" dir="5400000" algn="ctr" rotWithShape="0">
              <a:srgbClr val="000000">
                <a:alpha val="43137"/>
              </a:srgbClr>
            </a:outerShdw>
            <a:reflection stA="45000" endPos="0" dist="50800" dir="5400000" sy="-100000" algn="bl" rotWithShape="0"/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4EEE3C2-E5FF-0812-FAE8-3CD0820B9A77}"/>
              </a:ext>
            </a:extLst>
          </p:cNvPr>
          <p:cNvSpPr/>
          <p:nvPr/>
        </p:nvSpPr>
        <p:spPr>
          <a:xfrm>
            <a:off x="-1" y="865476"/>
            <a:ext cx="12192000" cy="56296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B1E46253-F939-EC4C-A962-66239D4CF4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240" r="-17240"/>
          <a:stretch/>
        </p:blipFill>
        <p:spPr>
          <a:xfrm>
            <a:off x="531329" y="5921406"/>
            <a:ext cx="11437294" cy="499142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CC556A6B-1AF9-573D-FE79-F5EC6D3351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330" y="914306"/>
            <a:ext cx="10480681" cy="50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25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D438A14F-6EB8-0A51-AFE0-4412D19991E4}"/>
              </a:ext>
            </a:extLst>
          </p:cNvPr>
          <p:cNvSpPr/>
          <p:nvPr/>
        </p:nvSpPr>
        <p:spPr>
          <a:xfrm>
            <a:off x="0" y="-9427"/>
            <a:ext cx="1083056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0" i="0" dirty="0">
                <a:solidFill>
                  <a:srgbClr val="D8DBE0"/>
                </a:solidFill>
                <a:effectLst/>
                <a:latin typeface="Söhne"/>
              </a:rPr>
              <a:t> </a:t>
            </a:r>
            <a:r>
              <a:rPr lang="en-US" altLang="zh-TW" b="0" i="0">
                <a:solidFill>
                  <a:srgbClr val="D8DBE0"/>
                </a:solidFill>
                <a:effectLst/>
                <a:latin typeface="Söhne"/>
              </a:rPr>
              <a:t>PROJECT</a:t>
            </a:r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04F9429-53AB-6416-F73D-4B37C82EA601}"/>
              </a:ext>
            </a:extLst>
          </p:cNvPr>
          <p:cNvSpPr/>
          <p:nvPr/>
        </p:nvSpPr>
        <p:spPr>
          <a:xfrm>
            <a:off x="0" y="6488668"/>
            <a:ext cx="45085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ASP</a:t>
            </a:r>
            <a:r>
              <a:rPr lang="zh-TW" altLang="en-US" dirty="0"/>
              <a:t> </a:t>
            </a:r>
            <a:r>
              <a:rPr lang="en-US" altLang="zh-TW" dirty="0"/>
              <a:t>Team18</a:t>
            </a:r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F9A4542-A878-5B91-B717-C6178679806B}"/>
              </a:ext>
            </a:extLst>
          </p:cNvPr>
          <p:cNvSpPr/>
          <p:nvPr/>
        </p:nvSpPr>
        <p:spPr>
          <a:xfrm>
            <a:off x="4508500" y="6488668"/>
            <a:ext cx="45085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Project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AC5A006-170B-E2B5-C7CD-692FBFA4E7C4}"/>
              </a:ext>
            </a:extLst>
          </p:cNvPr>
          <p:cNvSpPr/>
          <p:nvPr/>
        </p:nvSpPr>
        <p:spPr>
          <a:xfrm>
            <a:off x="9017000" y="6488668"/>
            <a:ext cx="31750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AD86554-711E-E289-3E1C-89E3D16C89F0}"/>
              </a:ext>
            </a:extLst>
          </p:cNvPr>
          <p:cNvSpPr/>
          <p:nvPr/>
        </p:nvSpPr>
        <p:spPr>
          <a:xfrm>
            <a:off x="0" y="369333"/>
            <a:ext cx="12192000" cy="489713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Affine projection algorithm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7D27A50-87C2-585B-85C3-9D72AD6FD8A0}"/>
              </a:ext>
            </a:extLst>
          </p:cNvPr>
          <p:cNvSpPr/>
          <p:nvPr/>
        </p:nvSpPr>
        <p:spPr>
          <a:xfrm>
            <a:off x="0" y="849618"/>
            <a:ext cx="12192000" cy="56296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366EB1C-CD03-CB30-F2AD-50033813F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3000"/>
                    </a14:imgEffect>
                    <a14:imgEffect>
                      <a14:brightnessContrast bright="5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30560" y="0"/>
            <a:ext cx="362903" cy="362903"/>
          </a:xfrm>
          <a:prstGeom prst="rect">
            <a:avLst/>
          </a:prstGeom>
          <a:effectLst>
            <a:outerShdw blurRad="25400" dir="5400000" algn="ctr" rotWithShape="0">
              <a:srgbClr val="000000">
                <a:alpha val="43137"/>
              </a:srgbClr>
            </a:outerShdw>
            <a:reflection stA="45000" endPos="0" dist="50800" dir="5400000" sy="-100000" algn="bl" rotWithShape="0"/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E516552-756F-FFCC-1D2D-5FA4D512A0C3}"/>
              </a:ext>
            </a:extLst>
          </p:cNvPr>
          <p:cNvSpPr/>
          <p:nvPr/>
        </p:nvSpPr>
        <p:spPr>
          <a:xfrm>
            <a:off x="11193462" y="-2529"/>
            <a:ext cx="998537" cy="36290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ASP</a:t>
            </a:r>
            <a:endParaRPr lang="zh-TW" altLang="en-US" sz="16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BC3824E-551C-91B0-E8A2-CE539EBCB4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666" y="1191737"/>
            <a:ext cx="4292648" cy="383642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35AF75D-2FB6-4589-E14F-DDD12C1E49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307" y="1191737"/>
            <a:ext cx="5092744" cy="365398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33199FD-33D3-756C-037F-1FD1C940259E}"/>
              </a:ext>
            </a:extLst>
          </p:cNvPr>
          <p:cNvSpPr txBox="1"/>
          <p:nvPr/>
        </p:nvSpPr>
        <p:spPr>
          <a:xfrm>
            <a:off x="6456666" y="5139114"/>
            <a:ext cx="512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constraints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of the 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Affine projection algorithm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2B54F6B-7351-1407-6005-87C0F519DBD8}"/>
              </a:ext>
            </a:extLst>
          </p:cNvPr>
          <p:cNvSpPr txBox="1"/>
          <p:nvPr/>
        </p:nvSpPr>
        <p:spPr>
          <a:xfrm>
            <a:off x="1227178" y="5139114"/>
            <a:ext cx="424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Geometrical interpretation of the NLMS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926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D438A14F-6EB8-0A51-AFE0-4412D19991E4}"/>
              </a:ext>
            </a:extLst>
          </p:cNvPr>
          <p:cNvSpPr/>
          <p:nvPr/>
        </p:nvSpPr>
        <p:spPr>
          <a:xfrm>
            <a:off x="0" y="-9427"/>
            <a:ext cx="1083056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BE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D8DBE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PROJECT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04F9429-53AB-6416-F73D-4B37C82EA601}"/>
              </a:ext>
            </a:extLst>
          </p:cNvPr>
          <p:cNvSpPr/>
          <p:nvPr/>
        </p:nvSpPr>
        <p:spPr>
          <a:xfrm>
            <a:off x="0" y="6488668"/>
            <a:ext cx="45085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ASP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Team18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F9A4542-A878-5B91-B717-C6178679806B}"/>
              </a:ext>
            </a:extLst>
          </p:cNvPr>
          <p:cNvSpPr/>
          <p:nvPr/>
        </p:nvSpPr>
        <p:spPr>
          <a:xfrm>
            <a:off x="4508500" y="6488668"/>
            <a:ext cx="45085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Project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AC5A006-170B-E2B5-C7CD-692FBFA4E7C4}"/>
              </a:ext>
            </a:extLst>
          </p:cNvPr>
          <p:cNvSpPr/>
          <p:nvPr/>
        </p:nvSpPr>
        <p:spPr>
          <a:xfrm>
            <a:off x="9017000" y="6488668"/>
            <a:ext cx="31750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AD86554-711E-E289-3E1C-89E3D16C89F0}"/>
              </a:ext>
            </a:extLst>
          </p:cNvPr>
          <p:cNvSpPr/>
          <p:nvPr/>
        </p:nvSpPr>
        <p:spPr>
          <a:xfrm>
            <a:off x="0" y="369333"/>
            <a:ext cx="12192000" cy="489713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Affine projection algorithm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7D27A50-87C2-585B-85C3-9D72AD6FD8A0}"/>
              </a:ext>
            </a:extLst>
          </p:cNvPr>
          <p:cNvSpPr/>
          <p:nvPr/>
        </p:nvSpPr>
        <p:spPr>
          <a:xfrm>
            <a:off x="0" y="859046"/>
            <a:ext cx="12192000" cy="56296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366EB1C-CD03-CB30-F2AD-50033813F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3000"/>
                    </a14:imgEffect>
                    <a14:imgEffect>
                      <a14:brightnessContrast bright="5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30560" y="0"/>
            <a:ext cx="362903" cy="362903"/>
          </a:xfrm>
          <a:prstGeom prst="rect">
            <a:avLst/>
          </a:prstGeom>
          <a:effectLst>
            <a:outerShdw blurRad="25400" dir="5400000" algn="ctr" rotWithShape="0">
              <a:srgbClr val="000000">
                <a:alpha val="43137"/>
              </a:srgbClr>
            </a:outerShdw>
            <a:reflection stA="45000" endPos="0" dist="50800" dir="5400000" sy="-100000" algn="bl" rotWithShape="0"/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E516552-756F-FFCC-1D2D-5FA4D512A0C3}"/>
              </a:ext>
            </a:extLst>
          </p:cNvPr>
          <p:cNvSpPr/>
          <p:nvPr/>
        </p:nvSpPr>
        <p:spPr>
          <a:xfrm>
            <a:off x="11193462" y="-2529"/>
            <a:ext cx="998537" cy="36290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ASP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353FAEE-5AA3-0D19-A6FA-0B970A89F1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9231" y="1139595"/>
            <a:ext cx="9253538" cy="485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98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D438A14F-6EB8-0A51-AFE0-4412D19991E4}"/>
              </a:ext>
            </a:extLst>
          </p:cNvPr>
          <p:cNvSpPr/>
          <p:nvPr/>
        </p:nvSpPr>
        <p:spPr>
          <a:xfrm>
            <a:off x="0" y="-9427"/>
            <a:ext cx="1083056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BE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D8DBE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PROJECT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04F9429-53AB-6416-F73D-4B37C82EA601}"/>
              </a:ext>
            </a:extLst>
          </p:cNvPr>
          <p:cNvSpPr/>
          <p:nvPr/>
        </p:nvSpPr>
        <p:spPr>
          <a:xfrm>
            <a:off x="0" y="6488668"/>
            <a:ext cx="45085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ASP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Team18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F9A4542-A878-5B91-B717-C6178679806B}"/>
              </a:ext>
            </a:extLst>
          </p:cNvPr>
          <p:cNvSpPr/>
          <p:nvPr/>
        </p:nvSpPr>
        <p:spPr>
          <a:xfrm>
            <a:off x="4508500" y="6488668"/>
            <a:ext cx="45085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Project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AC5A006-170B-E2B5-C7CD-692FBFA4E7C4}"/>
              </a:ext>
            </a:extLst>
          </p:cNvPr>
          <p:cNvSpPr/>
          <p:nvPr/>
        </p:nvSpPr>
        <p:spPr>
          <a:xfrm>
            <a:off x="9017000" y="6488668"/>
            <a:ext cx="31750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AD86554-711E-E289-3E1C-89E3D16C89F0}"/>
              </a:ext>
            </a:extLst>
          </p:cNvPr>
          <p:cNvSpPr/>
          <p:nvPr/>
        </p:nvSpPr>
        <p:spPr>
          <a:xfrm>
            <a:off x="0" y="369333"/>
            <a:ext cx="12192000" cy="489713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Performance Analysis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7D27A50-87C2-585B-85C3-9D72AD6FD8A0}"/>
              </a:ext>
            </a:extLst>
          </p:cNvPr>
          <p:cNvSpPr/>
          <p:nvPr/>
        </p:nvSpPr>
        <p:spPr>
          <a:xfrm>
            <a:off x="0" y="859046"/>
            <a:ext cx="12192000" cy="56296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366EB1C-CD03-CB30-F2AD-50033813F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3000"/>
                    </a14:imgEffect>
                    <a14:imgEffect>
                      <a14:brightnessContrast bright="5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30560" y="0"/>
            <a:ext cx="362903" cy="362903"/>
          </a:xfrm>
          <a:prstGeom prst="rect">
            <a:avLst/>
          </a:prstGeom>
          <a:effectLst>
            <a:outerShdw blurRad="25400" dir="5400000" algn="ctr" rotWithShape="0">
              <a:srgbClr val="000000">
                <a:alpha val="43137"/>
              </a:srgbClr>
            </a:outerShdw>
            <a:reflection stA="45000" endPos="0" dist="50800" dir="5400000" sy="-100000" algn="bl" rotWithShape="0"/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E516552-756F-FFCC-1D2D-5FA4D512A0C3}"/>
              </a:ext>
            </a:extLst>
          </p:cNvPr>
          <p:cNvSpPr/>
          <p:nvPr/>
        </p:nvSpPr>
        <p:spPr>
          <a:xfrm>
            <a:off x="11193462" y="-2529"/>
            <a:ext cx="998537" cy="36290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ASP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  <p:pic>
        <p:nvPicPr>
          <p:cNvPr id="7" name="圖片 6" descr="一張含有 文字, 圖表, 行, 字型 的圖片&#10;&#10;自動產生的描述">
            <a:extLst>
              <a:ext uri="{FF2B5EF4-FFF2-40B4-BE49-F238E27FC236}">
                <a16:creationId xmlns:a16="http://schemas.microsoft.com/office/drawing/2014/main" id="{B09AE3B6-34C1-D4CF-33B3-E410F2291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906" y="2090688"/>
            <a:ext cx="5394574" cy="4044774"/>
          </a:xfrm>
          <a:prstGeom prst="rect">
            <a:avLst/>
          </a:prstGeom>
        </p:spPr>
      </p:pic>
      <p:pic>
        <p:nvPicPr>
          <p:cNvPr id="10" name="圖片 9" descr="一張含有 文字, 螢幕擷取畫面, 繪圖, 行 的圖片&#10;&#10;自動產生的描述">
            <a:extLst>
              <a:ext uri="{FF2B5EF4-FFF2-40B4-BE49-F238E27FC236}">
                <a16:creationId xmlns:a16="http://schemas.microsoft.com/office/drawing/2014/main" id="{B8C4E873-3AC3-03C8-7932-D0AF6D1500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6375" y="2157555"/>
            <a:ext cx="5216211" cy="39110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784DB039-1D5C-7E7F-F47C-C085439C112A}"/>
                  </a:ext>
                </a:extLst>
              </p:cNvPr>
              <p:cNvSpPr txBox="1"/>
              <p:nvPr/>
            </p:nvSpPr>
            <p:spPr>
              <a:xfrm>
                <a:off x="321732" y="990600"/>
                <a:ext cx="5216211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LMS </a:t>
                </a:r>
                <a:endParaRPr lang="en-US" altLang="zh-TW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=0.0001,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𝑆𝑁𝑅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=25,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</m:t>
                    </m:r>
                  </m:oMath>
                </a14:m>
                <a:endParaRPr lang="en-US" altLang="zh-TW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Clean Signal 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Acos</m:t>
                        </m:r>
                      </m:fName>
                      <m:e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𝑓𝑡</m:t>
                            </m:r>
                          </m:e>
                        </m:d>
                      </m:e>
                    </m:func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Asin</m:t>
                        </m:r>
                      </m:fName>
                      <m:e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𝑓𝑡</m:t>
                            </m:r>
                          </m:e>
                        </m:d>
                      </m:e>
                    </m:func>
                  </m:oMath>
                </a14:m>
                <a:endParaRPr lang="en-US" altLang="zh-TW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Noice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(0,0.64)</m:t>
                    </m:r>
                  </m:oMath>
                </a14:m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784DB039-1D5C-7E7F-F47C-C085439C1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32" y="990600"/>
                <a:ext cx="5216211" cy="1754326"/>
              </a:xfrm>
              <a:prstGeom prst="rect">
                <a:avLst/>
              </a:prstGeom>
              <a:blipFill>
                <a:blip r:embed="rId7"/>
                <a:stretch>
                  <a:fillRect l="-819" t="-2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7733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D438A14F-6EB8-0A51-AFE0-4412D19991E4}"/>
              </a:ext>
            </a:extLst>
          </p:cNvPr>
          <p:cNvSpPr/>
          <p:nvPr/>
        </p:nvSpPr>
        <p:spPr>
          <a:xfrm>
            <a:off x="0" y="-9427"/>
            <a:ext cx="1083056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BE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D8DBE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PROJECT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04F9429-53AB-6416-F73D-4B37C82EA601}"/>
              </a:ext>
            </a:extLst>
          </p:cNvPr>
          <p:cNvSpPr/>
          <p:nvPr/>
        </p:nvSpPr>
        <p:spPr>
          <a:xfrm>
            <a:off x="0" y="6488668"/>
            <a:ext cx="45085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ASP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Team18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F9A4542-A878-5B91-B717-C6178679806B}"/>
              </a:ext>
            </a:extLst>
          </p:cNvPr>
          <p:cNvSpPr/>
          <p:nvPr/>
        </p:nvSpPr>
        <p:spPr>
          <a:xfrm>
            <a:off x="4508500" y="6488668"/>
            <a:ext cx="45085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Project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AC5A006-170B-E2B5-C7CD-692FBFA4E7C4}"/>
              </a:ext>
            </a:extLst>
          </p:cNvPr>
          <p:cNvSpPr/>
          <p:nvPr/>
        </p:nvSpPr>
        <p:spPr>
          <a:xfrm>
            <a:off x="9017000" y="6488668"/>
            <a:ext cx="31750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AD86554-711E-E289-3E1C-89E3D16C89F0}"/>
              </a:ext>
            </a:extLst>
          </p:cNvPr>
          <p:cNvSpPr/>
          <p:nvPr/>
        </p:nvSpPr>
        <p:spPr>
          <a:xfrm>
            <a:off x="0" y="369333"/>
            <a:ext cx="12192000" cy="489713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Performance Analysis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7D27A50-87C2-585B-85C3-9D72AD6FD8A0}"/>
              </a:ext>
            </a:extLst>
          </p:cNvPr>
          <p:cNvSpPr/>
          <p:nvPr/>
        </p:nvSpPr>
        <p:spPr>
          <a:xfrm>
            <a:off x="0" y="859046"/>
            <a:ext cx="12192000" cy="56296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366EB1C-CD03-CB30-F2AD-50033813F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3000"/>
                    </a14:imgEffect>
                    <a14:imgEffect>
                      <a14:brightnessContrast bright="5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30560" y="0"/>
            <a:ext cx="362903" cy="362903"/>
          </a:xfrm>
          <a:prstGeom prst="rect">
            <a:avLst/>
          </a:prstGeom>
          <a:effectLst>
            <a:outerShdw blurRad="25400" dir="5400000" algn="ctr" rotWithShape="0">
              <a:srgbClr val="000000">
                <a:alpha val="43137"/>
              </a:srgbClr>
            </a:outerShdw>
            <a:reflection stA="45000" endPos="0" dist="50800" dir="5400000" sy="-100000" algn="bl" rotWithShape="0"/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E516552-756F-FFCC-1D2D-5FA4D512A0C3}"/>
              </a:ext>
            </a:extLst>
          </p:cNvPr>
          <p:cNvSpPr/>
          <p:nvPr/>
        </p:nvSpPr>
        <p:spPr>
          <a:xfrm>
            <a:off x="11193462" y="-2529"/>
            <a:ext cx="998537" cy="36290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ASP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  <p:pic>
        <p:nvPicPr>
          <p:cNvPr id="7" name="圖片 6" descr="一張含有 文字, 圖表, 行, 字型 的圖片&#10;&#10;自動產生的描述">
            <a:extLst>
              <a:ext uri="{FF2B5EF4-FFF2-40B4-BE49-F238E27FC236}">
                <a16:creationId xmlns:a16="http://schemas.microsoft.com/office/drawing/2014/main" id="{B72B8DC8-29D8-7360-1267-940DA17A3A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98" y="2129302"/>
            <a:ext cx="5401734" cy="4050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9116A1B5-16A1-A0DD-2CFE-F6CC5689AE7A}"/>
                  </a:ext>
                </a:extLst>
              </p:cNvPr>
              <p:cNvSpPr txBox="1"/>
              <p:nvPr/>
            </p:nvSpPr>
            <p:spPr>
              <a:xfrm>
                <a:off x="321732" y="990600"/>
                <a:ext cx="534246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LMS </a:t>
                </a:r>
                <a:endParaRPr lang="en-US" altLang="zh-TW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US" altLang="zh-TW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=0.001,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𝑆𝑁𝑅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=25,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</m:t>
                    </m:r>
                  </m:oMath>
                </a14:m>
                <a:endParaRPr lang="en-US" altLang="zh-TW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Clean Signal 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𝑓𝑡</m:t>
                            </m:r>
                          </m:e>
                        </m:d>
                      </m:e>
                    </m:func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𝑓𝑡</m:t>
                            </m:r>
                          </m:e>
                        </m:d>
                      </m:e>
                    </m:func>
                  </m:oMath>
                </a14:m>
                <a:endParaRPr lang="en-US" altLang="zh-TW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Noice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(0,0.64)</m:t>
                    </m:r>
                  </m:oMath>
                </a14:m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9116A1B5-16A1-A0DD-2CFE-F6CC5689A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32" y="990600"/>
                <a:ext cx="5342467" cy="1754326"/>
              </a:xfrm>
              <a:prstGeom prst="rect">
                <a:avLst/>
              </a:prstGeom>
              <a:blipFill>
                <a:blip r:embed="rId6"/>
                <a:stretch>
                  <a:fillRect l="-799" t="-2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圖片 9" descr="一張含有 文字, 螢幕擷取畫面, Rectangle, 圖表 的圖片&#10;&#10;自動產生的描述">
            <a:extLst>
              <a:ext uri="{FF2B5EF4-FFF2-40B4-BE49-F238E27FC236}">
                <a16:creationId xmlns:a16="http://schemas.microsoft.com/office/drawing/2014/main" id="{1E143819-782F-7923-D0BF-5EDFC8ABA9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6382" y="2195323"/>
            <a:ext cx="5225629" cy="391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97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D438A14F-6EB8-0A51-AFE0-4412D19991E4}"/>
              </a:ext>
            </a:extLst>
          </p:cNvPr>
          <p:cNvSpPr/>
          <p:nvPr/>
        </p:nvSpPr>
        <p:spPr>
          <a:xfrm>
            <a:off x="0" y="-9427"/>
            <a:ext cx="1083056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BE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D8DBE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PROJECT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04F9429-53AB-6416-F73D-4B37C82EA601}"/>
              </a:ext>
            </a:extLst>
          </p:cNvPr>
          <p:cNvSpPr/>
          <p:nvPr/>
        </p:nvSpPr>
        <p:spPr>
          <a:xfrm>
            <a:off x="0" y="6488668"/>
            <a:ext cx="45085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ASP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Team18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F9A4542-A878-5B91-B717-C6178679806B}"/>
              </a:ext>
            </a:extLst>
          </p:cNvPr>
          <p:cNvSpPr/>
          <p:nvPr/>
        </p:nvSpPr>
        <p:spPr>
          <a:xfrm>
            <a:off x="4508500" y="6488668"/>
            <a:ext cx="45085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Project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AC5A006-170B-E2B5-C7CD-692FBFA4E7C4}"/>
              </a:ext>
            </a:extLst>
          </p:cNvPr>
          <p:cNvSpPr/>
          <p:nvPr/>
        </p:nvSpPr>
        <p:spPr>
          <a:xfrm>
            <a:off x="9017000" y="6488668"/>
            <a:ext cx="31750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AD86554-711E-E289-3E1C-89E3D16C89F0}"/>
              </a:ext>
            </a:extLst>
          </p:cNvPr>
          <p:cNvSpPr/>
          <p:nvPr/>
        </p:nvSpPr>
        <p:spPr>
          <a:xfrm>
            <a:off x="0" y="369333"/>
            <a:ext cx="12192000" cy="489713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Performance Analysis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7D27A50-87C2-585B-85C3-9D72AD6FD8A0}"/>
              </a:ext>
            </a:extLst>
          </p:cNvPr>
          <p:cNvSpPr/>
          <p:nvPr/>
        </p:nvSpPr>
        <p:spPr>
          <a:xfrm>
            <a:off x="0" y="859046"/>
            <a:ext cx="12192000" cy="56296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366EB1C-CD03-CB30-F2AD-50033813F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3000"/>
                    </a14:imgEffect>
                    <a14:imgEffect>
                      <a14:brightnessContrast bright="5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30560" y="0"/>
            <a:ext cx="362903" cy="362903"/>
          </a:xfrm>
          <a:prstGeom prst="rect">
            <a:avLst/>
          </a:prstGeom>
          <a:effectLst>
            <a:outerShdw blurRad="25400" dir="5400000" algn="ctr" rotWithShape="0">
              <a:srgbClr val="000000">
                <a:alpha val="43137"/>
              </a:srgbClr>
            </a:outerShdw>
            <a:reflection stA="45000" endPos="0" dist="50800" dir="5400000" sy="-100000" algn="bl" rotWithShape="0"/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E516552-756F-FFCC-1D2D-5FA4D512A0C3}"/>
              </a:ext>
            </a:extLst>
          </p:cNvPr>
          <p:cNvSpPr/>
          <p:nvPr/>
        </p:nvSpPr>
        <p:spPr>
          <a:xfrm>
            <a:off x="11193462" y="-2529"/>
            <a:ext cx="998537" cy="36290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ASP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9116A1B5-16A1-A0DD-2CFE-F6CC5689AE7A}"/>
                  </a:ext>
                </a:extLst>
              </p:cNvPr>
              <p:cNvSpPr txBox="1"/>
              <p:nvPr/>
            </p:nvSpPr>
            <p:spPr>
              <a:xfrm>
                <a:off x="321732" y="990600"/>
                <a:ext cx="534246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NLMS </a:t>
                </a:r>
                <a:endParaRPr lang="en-US" altLang="zh-TW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=0.0001,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𝑆𝑁𝑅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=25,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</m:t>
                    </m:r>
                  </m:oMath>
                </a14:m>
                <a:endParaRPr lang="en-US" altLang="zh-TW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Clean Signal 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𝑓𝑡</m:t>
                            </m:r>
                          </m:e>
                        </m:d>
                      </m:e>
                    </m:func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𝑓𝑡</m:t>
                            </m:r>
                          </m:e>
                        </m:d>
                      </m:e>
                    </m:func>
                  </m:oMath>
                </a14:m>
                <a:endParaRPr lang="en-US" altLang="zh-TW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Noice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(0,0.64)</m:t>
                    </m:r>
                  </m:oMath>
                </a14:m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9116A1B5-16A1-A0DD-2CFE-F6CC5689A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32" y="990600"/>
                <a:ext cx="5342467" cy="1754326"/>
              </a:xfrm>
              <a:prstGeom prst="rect">
                <a:avLst/>
              </a:prstGeom>
              <a:blipFill>
                <a:blip r:embed="rId5"/>
                <a:stretch>
                  <a:fillRect l="-799" t="-2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 descr="一張含有 文字, 圖表, 行, 字型 的圖片&#10;&#10;自動產生的描述">
            <a:extLst>
              <a:ext uri="{FF2B5EF4-FFF2-40B4-BE49-F238E27FC236}">
                <a16:creationId xmlns:a16="http://schemas.microsoft.com/office/drawing/2014/main" id="{C4671ADA-16AF-D7A5-29E9-943F0B9BB9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094" y="2208107"/>
            <a:ext cx="5055906" cy="3790847"/>
          </a:xfrm>
          <a:prstGeom prst="rect">
            <a:avLst/>
          </a:prstGeom>
        </p:spPr>
      </p:pic>
      <p:pic>
        <p:nvPicPr>
          <p:cNvPr id="12" name="圖片 11" descr="一張含有 文字, 行 的圖片&#10;&#10;自動產生的描述">
            <a:extLst>
              <a:ext uri="{FF2B5EF4-FFF2-40B4-BE49-F238E27FC236}">
                <a16:creationId xmlns:a16="http://schemas.microsoft.com/office/drawing/2014/main" id="{20F09513-5362-69EF-8DF8-122843539A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0" y="2252133"/>
            <a:ext cx="4821733" cy="361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77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D438A14F-6EB8-0A51-AFE0-4412D19991E4}"/>
              </a:ext>
            </a:extLst>
          </p:cNvPr>
          <p:cNvSpPr/>
          <p:nvPr/>
        </p:nvSpPr>
        <p:spPr>
          <a:xfrm>
            <a:off x="0" y="-9427"/>
            <a:ext cx="1083056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BE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D8DBE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PROJECT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04F9429-53AB-6416-F73D-4B37C82EA601}"/>
              </a:ext>
            </a:extLst>
          </p:cNvPr>
          <p:cNvSpPr/>
          <p:nvPr/>
        </p:nvSpPr>
        <p:spPr>
          <a:xfrm>
            <a:off x="0" y="6488668"/>
            <a:ext cx="45085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ASP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Team18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F9A4542-A878-5B91-B717-C6178679806B}"/>
              </a:ext>
            </a:extLst>
          </p:cNvPr>
          <p:cNvSpPr/>
          <p:nvPr/>
        </p:nvSpPr>
        <p:spPr>
          <a:xfrm>
            <a:off x="4508500" y="6488668"/>
            <a:ext cx="45085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Project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AC5A006-170B-E2B5-C7CD-692FBFA4E7C4}"/>
              </a:ext>
            </a:extLst>
          </p:cNvPr>
          <p:cNvSpPr/>
          <p:nvPr/>
        </p:nvSpPr>
        <p:spPr>
          <a:xfrm>
            <a:off x="9017000" y="6488668"/>
            <a:ext cx="31750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AD86554-711E-E289-3E1C-89E3D16C89F0}"/>
              </a:ext>
            </a:extLst>
          </p:cNvPr>
          <p:cNvSpPr/>
          <p:nvPr/>
        </p:nvSpPr>
        <p:spPr>
          <a:xfrm>
            <a:off x="0" y="369333"/>
            <a:ext cx="12192000" cy="489713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Performance Analysis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7D27A50-87C2-585B-85C3-9D72AD6FD8A0}"/>
              </a:ext>
            </a:extLst>
          </p:cNvPr>
          <p:cNvSpPr/>
          <p:nvPr/>
        </p:nvSpPr>
        <p:spPr>
          <a:xfrm>
            <a:off x="0" y="859046"/>
            <a:ext cx="12192000" cy="56296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366EB1C-CD03-CB30-F2AD-50033813F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3000"/>
                    </a14:imgEffect>
                    <a14:imgEffect>
                      <a14:brightnessContrast bright="5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30560" y="0"/>
            <a:ext cx="362903" cy="362903"/>
          </a:xfrm>
          <a:prstGeom prst="rect">
            <a:avLst/>
          </a:prstGeom>
          <a:effectLst>
            <a:outerShdw blurRad="25400" dir="5400000" algn="ctr" rotWithShape="0">
              <a:srgbClr val="000000">
                <a:alpha val="43137"/>
              </a:srgbClr>
            </a:outerShdw>
            <a:reflection stA="45000" endPos="0" dist="50800" dir="5400000" sy="-100000" algn="bl" rotWithShape="0"/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E516552-756F-FFCC-1D2D-5FA4D512A0C3}"/>
              </a:ext>
            </a:extLst>
          </p:cNvPr>
          <p:cNvSpPr/>
          <p:nvPr/>
        </p:nvSpPr>
        <p:spPr>
          <a:xfrm>
            <a:off x="11193462" y="-2529"/>
            <a:ext cx="998537" cy="36290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ASP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9116A1B5-16A1-A0DD-2CFE-F6CC5689AE7A}"/>
                  </a:ext>
                </a:extLst>
              </p:cNvPr>
              <p:cNvSpPr txBox="1"/>
              <p:nvPr/>
            </p:nvSpPr>
            <p:spPr>
              <a:xfrm>
                <a:off x="321732" y="990600"/>
                <a:ext cx="534246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NLMS </a:t>
                </a:r>
                <a:endParaRPr lang="en-US" altLang="zh-TW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US" altLang="zh-TW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=0.001,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𝑆𝑁𝑅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=25,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</m:t>
                    </m:r>
                  </m:oMath>
                </a14:m>
                <a:endParaRPr lang="en-US" altLang="zh-TW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Clean Signal 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𝑓𝑡</m:t>
                            </m:r>
                          </m:e>
                        </m:d>
                      </m:e>
                    </m:func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𝑓𝑡</m:t>
                            </m:r>
                          </m:e>
                        </m:d>
                      </m:e>
                    </m:func>
                  </m:oMath>
                </a14:m>
                <a:endParaRPr lang="en-US" altLang="zh-TW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Noice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(0,0.64)</m:t>
                    </m:r>
                  </m:oMath>
                </a14:m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9116A1B5-16A1-A0DD-2CFE-F6CC5689A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32" y="990600"/>
                <a:ext cx="5342467" cy="1754326"/>
              </a:xfrm>
              <a:prstGeom prst="rect">
                <a:avLst/>
              </a:prstGeom>
              <a:blipFill>
                <a:blip r:embed="rId5"/>
                <a:stretch>
                  <a:fillRect l="-799" t="-2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 descr="一張含有 文字, 圖表, 行, 字型 的圖片&#10;&#10;自動產生的描述">
            <a:extLst>
              <a:ext uri="{FF2B5EF4-FFF2-40B4-BE49-F238E27FC236}">
                <a16:creationId xmlns:a16="http://schemas.microsoft.com/office/drawing/2014/main" id="{8D1D3F48-ACE2-AC58-AFD4-70AA169D8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487" y="2177853"/>
            <a:ext cx="5451530" cy="4087480"/>
          </a:xfrm>
          <a:prstGeom prst="rect">
            <a:avLst/>
          </a:prstGeom>
        </p:spPr>
      </p:pic>
      <p:pic>
        <p:nvPicPr>
          <p:cNvPr id="10" name="圖片 9" descr="一張含有 文字, 繪圖, 行 的圖片&#10;&#10;自動產生的描述">
            <a:extLst>
              <a:ext uri="{FF2B5EF4-FFF2-40B4-BE49-F238E27FC236}">
                <a16:creationId xmlns:a16="http://schemas.microsoft.com/office/drawing/2014/main" id="{698EFDF6-C8FD-D6E8-F727-A1ECA37EFE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4199" y="2177852"/>
            <a:ext cx="5342467" cy="400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30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D438A14F-6EB8-0A51-AFE0-4412D19991E4}"/>
              </a:ext>
            </a:extLst>
          </p:cNvPr>
          <p:cNvSpPr/>
          <p:nvPr/>
        </p:nvSpPr>
        <p:spPr>
          <a:xfrm>
            <a:off x="0" y="-9427"/>
            <a:ext cx="1083056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0" i="0" dirty="0">
                <a:solidFill>
                  <a:srgbClr val="D8DBE0"/>
                </a:solidFill>
                <a:effectLst/>
                <a:latin typeface="Söhne"/>
              </a:rPr>
              <a:t> </a:t>
            </a:r>
            <a:r>
              <a:rPr lang="en-US" altLang="zh-TW" b="0" i="0">
                <a:solidFill>
                  <a:srgbClr val="D8DBE0"/>
                </a:solidFill>
                <a:effectLst/>
                <a:latin typeface="Söhne"/>
              </a:rPr>
              <a:t>PROJECT</a:t>
            </a:r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04F9429-53AB-6416-F73D-4B37C82EA601}"/>
              </a:ext>
            </a:extLst>
          </p:cNvPr>
          <p:cNvSpPr/>
          <p:nvPr/>
        </p:nvSpPr>
        <p:spPr>
          <a:xfrm>
            <a:off x="0" y="6488668"/>
            <a:ext cx="45085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ASP</a:t>
            </a:r>
            <a:r>
              <a:rPr lang="zh-TW" altLang="en-US" dirty="0"/>
              <a:t> </a:t>
            </a:r>
            <a:r>
              <a:rPr lang="en-US" altLang="zh-TW" dirty="0"/>
              <a:t>Team18</a:t>
            </a:r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F9A4542-A878-5B91-B717-C6178679806B}"/>
              </a:ext>
            </a:extLst>
          </p:cNvPr>
          <p:cNvSpPr/>
          <p:nvPr/>
        </p:nvSpPr>
        <p:spPr>
          <a:xfrm>
            <a:off x="4508500" y="6488668"/>
            <a:ext cx="45085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Project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AC5A006-170B-E2B5-C7CD-692FBFA4E7C4}"/>
              </a:ext>
            </a:extLst>
          </p:cNvPr>
          <p:cNvSpPr/>
          <p:nvPr/>
        </p:nvSpPr>
        <p:spPr>
          <a:xfrm>
            <a:off x="9017000" y="6488668"/>
            <a:ext cx="31750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AD86554-711E-E289-3E1C-89E3D16C89F0}"/>
              </a:ext>
            </a:extLst>
          </p:cNvPr>
          <p:cNvSpPr/>
          <p:nvPr/>
        </p:nvSpPr>
        <p:spPr>
          <a:xfrm>
            <a:off x="0" y="369333"/>
            <a:ext cx="12192000" cy="489713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Performance Analysis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7D27A50-87C2-585B-85C3-9D72AD6FD8A0}"/>
              </a:ext>
            </a:extLst>
          </p:cNvPr>
          <p:cNvSpPr/>
          <p:nvPr/>
        </p:nvSpPr>
        <p:spPr>
          <a:xfrm>
            <a:off x="0" y="859046"/>
            <a:ext cx="12192000" cy="5629621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366EB1C-CD03-CB30-F2AD-50033813F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3000"/>
                    </a14:imgEffect>
                    <a14:imgEffect>
                      <a14:brightnessContrast bright="5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30560" y="0"/>
            <a:ext cx="362903" cy="362903"/>
          </a:xfrm>
          <a:prstGeom prst="rect">
            <a:avLst/>
          </a:prstGeom>
          <a:effectLst>
            <a:outerShdw blurRad="25400" dir="5400000" algn="ctr" rotWithShape="0">
              <a:srgbClr val="000000">
                <a:alpha val="43137"/>
              </a:srgbClr>
            </a:outerShdw>
            <a:reflection stA="45000" endPos="0" dist="50800" dir="5400000" sy="-100000" algn="bl" rotWithShape="0"/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E516552-756F-FFCC-1D2D-5FA4D512A0C3}"/>
              </a:ext>
            </a:extLst>
          </p:cNvPr>
          <p:cNvSpPr/>
          <p:nvPr/>
        </p:nvSpPr>
        <p:spPr>
          <a:xfrm>
            <a:off x="11193462" y="-2529"/>
            <a:ext cx="998537" cy="36290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ASP</a:t>
            </a:r>
            <a:endParaRPr lang="zh-TW" altLang="en-US" sz="16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11FE8DF7-246D-1D9D-C548-43D4C866F7D1}"/>
              </a:ext>
            </a:extLst>
          </p:cNvPr>
          <p:cNvSpPr/>
          <p:nvPr/>
        </p:nvSpPr>
        <p:spPr>
          <a:xfrm>
            <a:off x="2341033" y="2518833"/>
            <a:ext cx="7509933" cy="182033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1800"/>
            </a:pPr>
            <a:r>
              <a:rPr lang="en-US" altLang="zh-TW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		</a:t>
            </a:r>
            <a:r>
              <a:rPr lang="en-US" altLang="zh-TW" sz="36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LMS versus NLMS</a:t>
            </a:r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235856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D438A14F-6EB8-0A51-AFE0-4412D19991E4}"/>
              </a:ext>
            </a:extLst>
          </p:cNvPr>
          <p:cNvSpPr/>
          <p:nvPr/>
        </p:nvSpPr>
        <p:spPr>
          <a:xfrm>
            <a:off x="0" y="-9427"/>
            <a:ext cx="1083056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BE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D8DBE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PROJECT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04F9429-53AB-6416-F73D-4B37C82EA601}"/>
              </a:ext>
            </a:extLst>
          </p:cNvPr>
          <p:cNvSpPr/>
          <p:nvPr/>
        </p:nvSpPr>
        <p:spPr>
          <a:xfrm>
            <a:off x="0" y="6488668"/>
            <a:ext cx="45085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ASP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Team18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F9A4542-A878-5B91-B717-C6178679806B}"/>
              </a:ext>
            </a:extLst>
          </p:cNvPr>
          <p:cNvSpPr/>
          <p:nvPr/>
        </p:nvSpPr>
        <p:spPr>
          <a:xfrm>
            <a:off x="4508500" y="6488668"/>
            <a:ext cx="45085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Project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AC5A006-170B-E2B5-C7CD-692FBFA4E7C4}"/>
              </a:ext>
            </a:extLst>
          </p:cNvPr>
          <p:cNvSpPr/>
          <p:nvPr/>
        </p:nvSpPr>
        <p:spPr>
          <a:xfrm>
            <a:off x="9017000" y="6488668"/>
            <a:ext cx="31750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AD86554-711E-E289-3E1C-89E3D16C89F0}"/>
              </a:ext>
            </a:extLst>
          </p:cNvPr>
          <p:cNvSpPr/>
          <p:nvPr/>
        </p:nvSpPr>
        <p:spPr>
          <a:xfrm>
            <a:off x="0" y="369333"/>
            <a:ext cx="12192000" cy="489713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Performance Analysis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7D27A50-87C2-585B-85C3-9D72AD6FD8A0}"/>
              </a:ext>
            </a:extLst>
          </p:cNvPr>
          <p:cNvSpPr/>
          <p:nvPr/>
        </p:nvSpPr>
        <p:spPr>
          <a:xfrm>
            <a:off x="0" y="859046"/>
            <a:ext cx="12192000" cy="56296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366EB1C-CD03-CB30-F2AD-50033813F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3000"/>
                    </a14:imgEffect>
                    <a14:imgEffect>
                      <a14:brightnessContrast bright="5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30560" y="0"/>
            <a:ext cx="362903" cy="362903"/>
          </a:xfrm>
          <a:prstGeom prst="rect">
            <a:avLst/>
          </a:prstGeom>
          <a:effectLst>
            <a:outerShdw blurRad="25400" dir="5400000" algn="ctr" rotWithShape="0">
              <a:srgbClr val="000000">
                <a:alpha val="43137"/>
              </a:srgbClr>
            </a:outerShdw>
            <a:reflection stA="45000" endPos="0" dist="50800" dir="5400000" sy="-100000" algn="bl" rotWithShape="0"/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E516552-756F-FFCC-1D2D-5FA4D512A0C3}"/>
              </a:ext>
            </a:extLst>
          </p:cNvPr>
          <p:cNvSpPr/>
          <p:nvPr/>
        </p:nvSpPr>
        <p:spPr>
          <a:xfrm>
            <a:off x="11193462" y="-2529"/>
            <a:ext cx="998537" cy="36290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ASP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  <p:pic>
        <p:nvPicPr>
          <p:cNvPr id="7" name="圖片 6" descr="一張含有 文字, 螢幕擷取畫面, 行 的圖片&#10;&#10;自動產生的描述">
            <a:extLst>
              <a:ext uri="{FF2B5EF4-FFF2-40B4-BE49-F238E27FC236}">
                <a16:creationId xmlns:a16="http://schemas.microsoft.com/office/drawing/2014/main" id="{3C12BE4F-1B08-1062-7F35-6A54C30EF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267" y="2386567"/>
            <a:ext cx="5334000" cy="4000500"/>
          </a:xfrm>
          <a:prstGeom prst="rect">
            <a:avLst/>
          </a:prstGeom>
        </p:spPr>
      </p:pic>
      <p:pic>
        <p:nvPicPr>
          <p:cNvPr id="10" name="圖片 9" descr="一張含有 文字, 螢幕擷取畫面, 行, 繪圖 的圖片&#10;&#10;自動產生的描述">
            <a:extLst>
              <a:ext uri="{FF2B5EF4-FFF2-40B4-BE49-F238E27FC236}">
                <a16:creationId xmlns:a16="http://schemas.microsoft.com/office/drawing/2014/main" id="{D69670B3-7452-07C2-2927-7B12A4266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2188" y="2345316"/>
            <a:ext cx="5334000" cy="4000500"/>
          </a:xfrm>
          <a:prstGeom prst="rect">
            <a:avLst/>
          </a:prstGeom>
        </p:spPr>
      </p:pic>
      <p:sp>
        <p:nvSpPr>
          <p:cNvPr id="12" name="橢圓 11">
            <a:extLst>
              <a:ext uri="{FF2B5EF4-FFF2-40B4-BE49-F238E27FC236}">
                <a16:creationId xmlns:a16="http://schemas.microsoft.com/office/drawing/2014/main" id="{9E7B2BCA-C4D0-A667-5B5A-55EFBFC51363}"/>
              </a:ext>
            </a:extLst>
          </p:cNvPr>
          <p:cNvSpPr/>
          <p:nvPr/>
        </p:nvSpPr>
        <p:spPr>
          <a:xfrm>
            <a:off x="389466" y="4964669"/>
            <a:ext cx="1029545" cy="982132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4C0DE4C4-7AEC-CBF1-7468-3C08FB630BD5}"/>
              </a:ext>
            </a:extLst>
          </p:cNvPr>
          <p:cNvCxnSpPr>
            <a:cxnSpLocks/>
          </p:cNvCxnSpPr>
          <p:nvPr/>
        </p:nvCxnSpPr>
        <p:spPr>
          <a:xfrm flipV="1">
            <a:off x="1452032" y="5240867"/>
            <a:ext cx="5219703" cy="2148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8B0B7FAC-1C12-CD67-7C4E-52162F941B47}"/>
                  </a:ext>
                </a:extLst>
              </p:cNvPr>
              <p:cNvSpPr txBox="1"/>
              <p:nvPr/>
            </p:nvSpPr>
            <p:spPr>
              <a:xfrm>
                <a:off x="-130387" y="990600"/>
                <a:ext cx="5472854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0664" indent="-283464" algn="l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ts val="1800"/>
                  <a:buFont typeface="Arial" panose="020B0604020202020204" pitchFamily="34" charset="0"/>
                  <a:buChar char="•"/>
                </a:pPr>
                <a:r>
                  <a:rPr lang="en-US" altLang="zh-TW" sz="1600" kern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LMS versus NLMS</a:t>
                </a:r>
                <a:endParaRPr lang="en-US" altLang="zh-TW" sz="1600" dirty="0"/>
              </a:p>
              <a:p>
                <a:pPr marL="1197864" lvl="1" indent="-283464">
                  <a:buSzPts val="1800"/>
                  <a:buFont typeface="Arial" panose="020B0604020202020204" pitchFamily="34" charset="0"/>
                  <a:buChar char="•"/>
                </a:pPr>
                <a:r>
                  <a:rPr lang="en-US" altLang="zh-TW" sz="1600" kern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Fixed frequency f &amp; </a:t>
                </a:r>
                <a:r>
                  <a:rPr lang="en-US" altLang="zh-TW" sz="1600" kern="120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Dynamic SNR</a:t>
                </a:r>
                <a:endParaRPr lang="en-US" altLang="zh-TW" sz="1600" b="0" i="1" dirty="0">
                  <a:solidFill>
                    <a:srgbClr val="FF000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𝑆𝑁𝑅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25,15,5</m:t>
                        </m:r>
                      </m:e>
                    </m:d>
                    <m:r>
                      <a:rPr lang="en-US" altLang="zh-TW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</m:t>
                    </m:r>
                  </m:oMath>
                </a14:m>
                <a:endParaRPr lang="en-US" altLang="zh-TW" sz="16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16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TW" sz="16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.001≤</m:t>
                    </m:r>
                    <m:r>
                      <a:rPr lang="en-US" altLang="zh-TW" sz="1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US" altLang="zh-TW" sz="1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≤0.999</m:t>
                    </m:r>
                    <m:r>
                      <a:rPr lang="en-US" altLang="zh-TW" sz="16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</m:oMath>
                </a14:m>
                <a:endParaRPr lang="en-US" altLang="zh-TW" sz="1600" b="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Clean Signal </a:t>
                </a:r>
                <a14:m>
                  <m:oMath xmlns:m="http://schemas.openxmlformats.org/officeDocument/2006/math">
                    <m:r>
                      <a:rPr lang="en-US" altLang="zh-TW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m:rPr>
                            <m:sty m:val="p"/>
                          </m:rPr>
                          <a:rPr lang="en-US" altLang="zh-TW" sz="16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altLang="zh-TW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𝑓𝑡</m:t>
                            </m:r>
                          </m:e>
                        </m:d>
                      </m:e>
                    </m:func>
                    <m:r>
                      <a:rPr lang="en-US" altLang="zh-TW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m:rPr>
                            <m:sty m:val="p"/>
                          </m:rPr>
                          <a:rPr lang="en-US" altLang="zh-TW" sz="16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TW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𝑓𝑡</m:t>
                            </m:r>
                          </m:e>
                        </m:d>
                      </m:e>
                    </m:func>
                  </m:oMath>
                </a14:m>
                <a:endParaRPr lang="en-US" altLang="zh-TW" sz="16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Noice</a:t>
                </a:r>
                <a:r>
                  <a:rPr lang="en-US" altLang="zh-TW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(0,0.64)</m:t>
                    </m:r>
                  </m:oMath>
                </a14:m>
                <a:endParaRPr lang="en-US" altLang="zh-TW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endParaRPr lang="zh-TW" altLang="en-US" sz="16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8B0B7FAC-1C12-CD67-7C4E-52162F941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0387" y="990600"/>
                <a:ext cx="5472854" cy="2062103"/>
              </a:xfrm>
              <a:prstGeom prst="rect">
                <a:avLst/>
              </a:prstGeom>
              <a:blipFill>
                <a:blip r:embed="rId7"/>
                <a:stretch>
                  <a:fillRect t="-17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4484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D438A14F-6EB8-0A51-AFE0-4412D19991E4}"/>
              </a:ext>
            </a:extLst>
          </p:cNvPr>
          <p:cNvSpPr/>
          <p:nvPr/>
        </p:nvSpPr>
        <p:spPr>
          <a:xfrm>
            <a:off x="0" y="-9427"/>
            <a:ext cx="1083056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BE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D8DBE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PROJECT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04F9429-53AB-6416-F73D-4B37C82EA601}"/>
              </a:ext>
            </a:extLst>
          </p:cNvPr>
          <p:cNvSpPr/>
          <p:nvPr/>
        </p:nvSpPr>
        <p:spPr>
          <a:xfrm>
            <a:off x="0" y="6488668"/>
            <a:ext cx="45085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ASP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Team18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F9A4542-A878-5B91-B717-C6178679806B}"/>
              </a:ext>
            </a:extLst>
          </p:cNvPr>
          <p:cNvSpPr/>
          <p:nvPr/>
        </p:nvSpPr>
        <p:spPr>
          <a:xfrm>
            <a:off x="4508500" y="6488668"/>
            <a:ext cx="45085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Project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AC5A006-170B-E2B5-C7CD-692FBFA4E7C4}"/>
              </a:ext>
            </a:extLst>
          </p:cNvPr>
          <p:cNvSpPr/>
          <p:nvPr/>
        </p:nvSpPr>
        <p:spPr>
          <a:xfrm>
            <a:off x="9017000" y="6488668"/>
            <a:ext cx="31750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AD86554-711E-E289-3E1C-89E3D16C89F0}"/>
              </a:ext>
            </a:extLst>
          </p:cNvPr>
          <p:cNvSpPr/>
          <p:nvPr/>
        </p:nvSpPr>
        <p:spPr>
          <a:xfrm>
            <a:off x="0" y="369333"/>
            <a:ext cx="12192000" cy="489713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Performance Analysis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7D27A50-87C2-585B-85C3-9D72AD6FD8A0}"/>
              </a:ext>
            </a:extLst>
          </p:cNvPr>
          <p:cNvSpPr/>
          <p:nvPr/>
        </p:nvSpPr>
        <p:spPr>
          <a:xfrm>
            <a:off x="0" y="859046"/>
            <a:ext cx="12192000" cy="56296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LMS versus NLMS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 SNR &amp; Dynamic frequency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366EB1C-CD03-CB30-F2AD-50033813F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3000"/>
                    </a14:imgEffect>
                    <a14:imgEffect>
                      <a14:brightnessContrast bright="5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30560" y="0"/>
            <a:ext cx="362903" cy="362903"/>
          </a:xfrm>
          <a:prstGeom prst="rect">
            <a:avLst/>
          </a:prstGeom>
          <a:effectLst>
            <a:outerShdw blurRad="25400" dir="5400000" algn="ctr" rotWithShape="0">
              <a:srgbClr val="000000">
                <a:alpha val="43137"/>
              </a:srgbClr>
            </a:outerShdw>
            <a:reflection stA="45000" endPos="0" dist="50800" dir="5400000" sy="-100000" algn="bl" rotWithShape="0"/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E516552-756F-FFCC-1D2D-5FA4D512A0C3}"/>
              </a:ext>
            </a:extLst>
          </p:cNvPr>
          <p:cNvSpPr/>
          <p:nvPr/>
        </p:nvSpPr>
        <p:spPr>
          <a:xfrm>
            <a:off x="11193462" y="-2529"/>
            <a:ext cx="998537" cy="36290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ASP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  <p:pic>
        <p:nvPicPr>
          <p:cNvPr id="9" name="圖片 8" descr="一張含有 文字, 螢幕擷取畫面, 行, 圖表 的圖片&#10;&#10;自動產生的描述">
            <a:extLst>
              <a:ext uri="{FF2B5EF4-FFF2-40B4-BE49-F238E27FC236}">
                <a16:creationId xmlns:a16="http://schemas.microsoft.com/office/drawing/2014/main" id="{6C6A3E20-C969-3C71-D7A4-F87D5D15E7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072" y="2406737"/>
            <a:ext cx="4789623" cy="3592218"/>
          </a:xfrm>
          <a:prstGeom prst="rect">
            <a:avLst/>
          </a:prstGeom>
        </p:spPr>
      </p:pic>
      <p:pic>
        <p:nvPicPr>
          <p:cNvPr id="12" name="圖片 11" descr="一張含有 文字, 螢幕擷取畫面, 行, 繪圖 的圖片&#10;&#10;自動產生的描述">
            <a:extLst>
              <a:ext uri="{FF2B5EF4-FFF2-40B4-BE49-F238E27FC236}">
                <a16:creationId xmlns:a16="http://schemas.microsoft.com/office/drawing/2014/main" id="{87554F22-BA47-7168-B66B-6371918186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6295" y="2185756"/>
            <a:ext cx="5084264" cy="38131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6123E13-400D-FDE3-7748-706E4DFBD6A8}"/>
                  </a:ext>
                </a:extLst>
              </p:cNvPr>
              <p:cNvSpPr txBox="1"/>
              <p:nvPr/>
            </p:nvSpPr>
            <p:spPr>
              <a:xfrm>
                <a:off x="-130387" y="990600"/>
                <a:ext cx="5472854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0664" indent="-283464" algn="l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ts val="1800"/>
                  <a:buFont typeface="Arial" panose="020B0604020202020204" pitchFamily="34" charset="0"/>
                  <a:buChar char="•"/>
                </a:pPr>
                <a:r>
                  <a:rPr lang="en-US" altLang="zh-TW" sz="1600" kern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LMS versus NLMS</a:t>
                </a:r>
                <a:endParaRPr lang="en-US" altLang="zh-TW" sz="1600" dirty="0"/>
              </a:p>
              <a:p>
                <a:pPr marL="1197864" lvl="1" indent="-283464">
                  <a:buSzPts val="1800"/>
                  <a:buFont typeface="Arial" panose="020B0604020202020204" pitchFamily="34" charset="0"/>
                  <a:buChar char="•"/>
                </a:pPr>
                <a:r>
                  <a:rPr lang="en-US" altLang="zh-TW" sz="1600" kern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Fixed frequency f &amp; </a:t>
                </a:r>
                <a:r>
                  <a:rPr lang="en-US" altLang="zh-TW" sz="1600" kern="120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Dynamic SNR</a:t>
                </a:r>
                <a:endParaRPr lang="en-US" altLang="zh-TW" sz="1600" b="0" i="1" dirty="0">
                  <a:solidFill>
                    <a:srgbClr val="FF000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𝑆𝑁𝑅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25,15,5</m:t>
                        </m:r>
                      </m:e>
                    </m:d>
                    <m:r>
                      <a:rPr lang="en-US" altLang="zh-TW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</m:t>
                    </m:r>
                  </m:oMath>
                </a14:m>
                <a:r>
                  <a:rPr lang="en-US" altLang="zh-TW" sz="16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16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TW" sz="16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.0001≤</m:t>
                    </m:r>
                    <m:r>
                      <a:rPr lang="en-US" altLang="zh-TW" sz="1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US" altLang="zh-TW" sz="1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≤0.9999</m:t>
                    </m:r>
                    <m:r>
                      <a:rPr lang="en-US" altLang="zh-TW" sz="16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</m:oMath>
                </a14:m>
                <a:endParaRPr lang="en-US" altLang="zh-TW" sz="1600" b="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Clean Signal </a:t>
                </a:r>
                <a14:m>
                  <m:oMath xmlns:m="http://schemas.openxmlformats.org/officeDocument/2006/math">
                    <m:r>
                      <a:rPr lang="en-US" altLang="zh-TW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m:rPr>
                            <m:sty m:val="p"/>
                          </m:rPr>
                          <a:rPr lang="en-US" altLang="zh-TW" sz="16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altLang="zh-TW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𝑓𝑡</m:t>
                            </m:r>
                          </m:e>
                        </m:d>
                      </m:e>
                    </m:func>
                    <m:r>
                      <a:rPr lang="en-US" altLang="zh-TW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m:rPr>
                            <m:sty m:val="p"/>
                          </m:rPr>
                          <a:rPr lang="en-US" altLang="zh-TW" sz="16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TW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𝑓𝑡</m:t>
                            </m:r>
                          </m:e>
                        </m:d>
                      </m:e>
                    </m:func>
                  </m:oMath>
                </a14:m>
                <a:endParaRPr lang="en-US" altLang="zh-TW" sz="16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Noice</a:t>
                </a:r>
                <a:r>
                  <a:rPr lang="en-US" altLang="zh-TW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(0,0.64)</m:t>
                    </m:r>
                  </m:oMath>
                </a14:m>
                <a:endParaRPr lang="en-US" altLang="zh-TW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endParaRPr lang="zh-TW" altLang="en-US" sz="16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6123E13-400D-FDE3-7748-706E4DFBD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0387" y="990600"/>
                <a:ext cx="5472854" cy="2062103"/>
              </a:xfrm>
              <a:prstGeom prst="rect">
                <a:avLst/>
              </a:prstGeom>
              <a:blipFill>
                <a:blip r:embed="rId7"/>
                <a:stretch>
                  <a:fillRect t="-17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橢圓 12">
            <a:extLst>
              <a:ext uri="{FF2B5EF4-FFF2-40B4-BE49-F238E27FC236}">
                <a16:creationId xmlns:a16="http://schemas.microsoft.com/office/drawing/2014/main" id="{C2F90CEC-B27D-4A57-6946-356AC55F5EA1}"/>
              </a:ext>
            </a:extLst>
          </p:cNvPr>
          <p:cNvSpPr/>
          <p:nvPr/>
        </p:nvSpPr>
        <p:spPr>
          <a:xfrm>
            <a:off x="692546" y="4659869"/>
            <a:ext cx="1029545" cy="982132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38F483AE-71B4-6F00-6D81-B9496380C999}"/>
              </a:ext>
            </a:extLst>
          </p:cNvPr>
          <p:cNvCxnSpPr>
            <a:cxnSpLocks/>
          </p:cNvCxnSpPr>
          <p:nvPr/>
        </p:nvCxnSpPr>
        <p:spPr>
          <a:xfrm flipV="1">
            <a:off x="1755112" y="4097867"/>
            <a:ext cx="4798088" cy="10530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080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D438A14F-6EB8-0A51-AFE0-4412D19991E4}"/>
              </a:ext>
            </a:extLst>
          </p:cNvPr>
          <p:cNvSpPr/>
          <p:nvPr/>
        </p:nvSpPr>
        <p:spPr>
          <a:xfrm>
            <a:off x="0" y="-6429"/>
            <a:ext cx="1083056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0" i="0" dirty="0">
                <a:solidFill>
                  <a:srgbClr val="D8DBE0"/>
                </a:solidFill>
                <a:effectLst/>
                <a:latin typeface="Söhne"/>
              </a:rPr>
              <a:t> PROJECT</a:t>
            </a:r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04F9429-53AB-6416-F73D-4B37C82EA601}"/>
              </a:ext>
            </a:extLst>
          </p:cNvPr>
          <p:cNvSpPr/>
          <p:nvPr/>
        </p:nvSpPr>
        <p:spPr>
          <a:xfrm>
            <a:off x="0" y="6488668"/>
            <a:ext cx="45085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ASP</a:t>
            </a:r>
            <a:r>
              <a:rPr lang="zh-TW" altLang="en-US" dirty="0"/>
              <a:t> </a:t>
            </a:r>
            <a:r>
              <a:rPr lang="en-US" altLang="zh-TW" dirty="0"/>
              <a:t>Team18</a:t>
            </a:r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F9A4542-A878-5B91-B717-C6178679806B}"/>
              </a:ext>
            </a:extLst>
          </p:cNvPr>
          <p:cNvSpPr/>
          <p:nvPr/>
        </p:nvSpPr>
        <p:spPr>
          <a:xfrm>
            <a:off x="4508500" y="6488668"/>
            <a:ext cx="45085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Project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AC5A006-170B-E2B5-C7CD-692FBFA4E7C4}"/>
              </a:ext>
            </a:extLst>
          </p:cNvPr>
          <p:cNvSpPr/>
          <p:nvPr/>
        </p:nvSpPr>
        <p:spPr>
          <a:xfrm>
            <a:off x="9017000" y="6488668"/>
            <a:ext cx="31750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AD86554-711E-E289-3E1C-89E3D16C89F0}"/>
              </a:ext>
            </a:extLst>
          </p:cNvPr>
          <p:cNvSpPr/>
          <p:nvPr/>
        </p:nvSpPr>
        <p:spPr>
          <a:xfrm>
            <a:off x="0" y="369333"/>
            <a:ext cx="12192000" cy="489713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Agenda</a:t>
            </a: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F7AF2A1-832E-CDEF-83F9-5C998B3B9E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3000"/>
                    </a14:imgEffect>
                    <a14:imgEffect>
                      <a14:brightnessContrast bright="5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30560" y="0"/>
            <a:ext cx="362903" cy="362903"/>
          </a:xfrm>
          <a:prstGeom prst="rect">
            <a:avLst/>
          </a:prstGeom>
          <a:effectLst>
            <a:outerShdw blurRad="25400" dir="5400000" algn="ctr" rotWithShape="0">
              <a:srgbClr val="000000">
                <a:alpha val="43137"/>
              </a:srgbClr>
            </a:outerShdw>
            <a:reflection stA="45000" endPos="0" dist="50800" dir="5400000" sy="-100000" algn="bl" rotWithShape="0"/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F606316-69E2-91D4-921E-41D2867DBAEE}"/>
              </a:ext>
            </a:extLst>
          </p:cNvPr>
          <p:cNvSpPr/>
          <p:nvPr/>
        </p:nvSpPr>
        <p:spPr>
          <a:xfrm>
            <a:off x="11193462" y="-2529"/>
            <a:ext cx="998537" cy="36290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ASP</a:t>
            </a:r>
            <a:endParaRPr lang="zh-TW" altLang="en-US" sz="16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15DD571-61E3-A5CC-46C5-581D592BF213}"/>
              </a:ext>
            </a:extLst>
          </p:cNvPr>
          <p:cNvSpPr txBox="1"/>
          <p:nvPr/>
        </p:nvSpPr>
        <p:spPr>
          <a:xfrm>
            <a:off x="423333" y="1159933"/>
            <a:ext cx="925406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LMS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NLMS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APA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Analysis &amp; Conclusion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LMS versus NLMS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 frequency &amp; Dynamic SNR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 SNR &amp; Dynamic frequency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APA versus NLMS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Convergence Test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 SNR &amp; Dynamic frequency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 frequency &amp; Dynamic SNR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695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D438A14F-6EB8-0A51-AFE0-4412D19991E4}"/>
              </a:ext>
            </a:extLst>
          </p:cNvPr>
          <p:cNvSpPr/>
          <p:nvPr/>
        </p:nvSpPr>
        <p:spPr>
          <a:xfrm>
            <a:off x="0" y="-9427"/>
            <a:ext cx="1083056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BE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D8DBE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PROJECT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04F9429-53AB-6416-F73D-4B37C82EA601}"/>
              </a:ext>
            </a:extLst>
          </p:cNvPr>
          <p:cNvSpPr/>
          <p:nvPr/>
        </p:nvSpPr>
        <p:spPr>
          <a:xfrm>
            <a:off x="0" y="6488668"/>
            <a:ext cx="45085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ASP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Team18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F9A4542-A878-5B91-B717-C6178679806B}"/>
              </a:ext>
            </a:extLst>
          </p:cNvPr>
          <p:cNvSpPr/>
          <p:nvPr/>
        </p:nvSpPr>
        <p:spPr>
          <a:xfrm>
            <a:off x="4508500" y="6488668"/>
            <a:ext cx="45085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Project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AC5A006-170B-E2B5-C7CD-692FBFA4E7C4}"/>
              </a:ext>
            </a:extLst>
          </p:cNvPr>
          <p:cNvSpPr/>
          <p:nvPr/>
        </p:nvSpPr>
        <p:spPr>
          <a:xfrm>
            <a:off x="9017000" y="6488668"/>
            <a:ext cx="31750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AD86554-711E-E289-3E1C-89E3D16C89F0}"/>
              </a:ext>
            </a:extLst>
          </p:cNvPr>
          <p:cNvSpPr/>
          <p:nvPr/>
        </p:nvSpPr>
        <p:spPr>
          <a:xfrm>
            <a:off x="0" y="369333"/>
            <a:ext cx="12192000" cy="489713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Performance Analysis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7D27A50-87C2-585B-85C3-9D72AD6FD8A0}"/>
              </a:ext>
            </a:extLst>
          </p:cNvPr>
          <p:cNvSpPr/>
          <p:nvPr/>
        </p:nvSpPr>
        <p:spPr>
          <a:xfrm>
            <a:off x="0" y="859046"/>
            <a:ext cx="12192000" cy="56296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LMS versus NLMS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 SNR &amp; Dynamic frequency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366EB1C-CD03-CB30-F2AD-50033813F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3000"/>
                    </a14:imgEffect>
                    <a14:imgEffect>
                      <a14:brightnessContrast bright="5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30560" y="0"/>
            <a:ext cx="362903" cy="362903"/>
          </a:xfrm>
          <a:prstGeom prst="rect">
            <a:avLst/>
          </a:prstGeom>
          <a:effectLst>
            <a:outerShdw blurRad="25400" dir="5400000" algn="ctr" rotWithShape="0">
              <a:srgbClr val="000000">
                <a:alpha val="43137"/>
              </a:srgbClr>
            </a:outerShdw>
            <a:reflection stA="45000" endPos="0" dist="50800" dir="5400000" sy="-100000" algn="bl" rotWithShape="0"/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E516552-756F-FFCC-1D2D-5FA4D512A0C3}"/>
              </a:ext>
            </a:extLst>
          </p:cNvPr>
          <p:cNvSpPr/>
          <p:nvPr/>
        </p:nvSpPr>
        <p:spPr>
          <a:xfrm>
            <a:off x="11193462" y="-2529"/>
            <a:ext cx="998537" cy="36290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ASP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B11ECDC9-C1CA-70A5-55EF-3C5B11B65C5E}"/>
                  </a:ext>
                </a:extLst>
              </p:cNvPr>
              <p:cNvSpPr txBox="1"/>
              <p:nvPr/>
            </p:nvSpPr>
            <p:spPr>
              <a:xfrm>
                <a:off x="-130387" y="990600"/>
                <a:ext cx="8664787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0664" indent="-283464" algn="l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ts val="1800"/>
                  <a:buFont typeface="Arial" panose="020B0604020202020204" pitchFamily="34" charset="0"/>
                  <a:buChar char="•"/>
                </a:pPr>
                <a:r>
                  <a:rPr lang="en-US" altLang="zh-TW" sz="1800" kern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LMS versus NLMS</a:t>
                </a:r>
                <a:endParaRPr lang="en-US" altLang="zh-TW" dirty="0"/>
              </a:p>
              <a:p>
                <a:pPr marL="1197864" lvl="1" indent="-283464">
                  <a:buSzPts val="1800"/>
                  <a:buFont typeface="Arial" panose="020B0604020202020204" pitchFamily="34" charset="0"/>
                  <a:buChar char="•"/>
                </a:pPr>
                <a:r>
                  <a:rPr lang="en-US" altLang="zh-TW" kern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Fixed SNR &amp; </a:t>
                </a:r>
                <a:r>
                  <a:rPr lang="en-US" altLang="zh-TW" kern="1200" dirty="0">
                    <a:solidFill>
                      <a:schemeClr val="accent6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Dynamic frequency f</a:t>
                </a:r>
                <a:endParaRPr lang="en-US" altLang="zh-TW" b="0" i="1" dirty="0">
                  <a:solidFill>
                    <a:schemeClr val="accent6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𝑆𝑁𝑅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=25,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1,10,100,10000</m:t>
                        </m:r>
                      </m:e>
                    </m:d>
                  </m:oMath>
                </a14:m>
                <a:endParaRPr lang="en-US" altLang="zh-TW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Clean Signal 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𝑓𝑡</m:t>
                            </m:r>
                          </m:e>
                        </m:d>
                      </m:e>
                    </m:func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𝑓𝑡</m:t>
                            </m:r>
                          </m:e>
                        </m:d>
                      </m:e>
                    </m:func>
                  </m:oMath>
                </a14:m>
                <a:endParaRPr lang="en-US" altLang="zh-TW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Noice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(0,0.64)</m:t>
                    </m:r>
                  </m:oMath>
                </a14:m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B11ECDC9-C1CA-70A5-55EF-3C5B11B65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0387" y="990600"/>
                <a:ext cx="8664787" cy="2031325"/>
              </a:xfrm>
              <a:prstGeom prst="rect">
                <a:avLst/>
              </a:prstGeom>
              <a:blipFill>
                <a:blip r:embed="rId5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 descr="一張含有 文字, 螢幕擷取畫面, 繪圖, 行 的圖片&#10;&#10;自動產生的描述">
            <a:extLst>
              <a:ext uri="{FF2B5EF4-FFF2-40B4-BE49-F238E27FC236}">
                <a16:creationId xmlns:a16="http://schemas.microsoft.com/office/drawing/2014/main" id="{878F206D-9BD1-7898-F6DE-18CA0E1EF8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6178" y="2750706"/>
            <a:ext cx="3792656" cy="2844492"/>
          </a:xfrm>
          <a:prstGeom prst="rect">
            <a:avLst/>
          </a:prstGeom>
        </p:spPr>
      </p:pic>
      <p:pic>
        <p:nvPicPr>
          <p:cNvPr id="10" name="圖片 9" descr="一張含有 文字, 螢幕擷取畫面, 繪圖, 圖表 的圖片&#10;&#10;自動產生的描述">
            <a:extLst>
              <a:ext uri="{FF2B5EF4-FFF2-40B4-BE49-F238E27FC236}">
                <a16:creationId xmlns:a16="http://schemas.microsoft.com/office/drawing/2014/main" id="{D4C13EBB-C9FE-BAB0-393A-3ADAD552F4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1" y="2690829"/>
            <a:ext cx="3792656" cy="2844492"/>
          </a:xfrm>
          <a:prstGeom prst="rect">
            <a:avLst/>
          </a:prstGeom>
        </p:spPr>
      </p:pic>
      <p:pic>
        <p:nvPicPr>
          <p:cNvPr id="12" name="圖片 11" descr="一張含有 文字, 螢幕擷取畫面, 行, 繪圖 的圖片&#10;&#10;自動產生的描述">
            <a:extLst>
              <a:ext uri="{FF2B5EF4-FFF2-40B4-BE49-F238E27FC236}">
                <a16:creationId xmlns:a16="http://schemas.microsoft.com/office/drawing/2014/main" id="{577FB8AB-DA65-B5E4-3A83-E2E9EB3C90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4564" y="2748176"/>
            <a:ext cx="3881704" cy="291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27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D438A14F-6EB8-0A51-AFE0-4412D19991E4}"/>
              </a:ext>
            </a:extLst>
          </p:cNvPr>
          <p:cNvSpPr/>
          <p:nvPr/>
        </p:nvSpPr>
        <p:spPr>
          <a:xfrm>
            <a:off x="0" y="-9427"/>
            <a:ext cx="1083056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0" i="0" dirty="0">
                <a:solidFill>
                  <a:srgbClr val="D8DBE0"/>
                </a:solidFill>
                <a:effectLst/>
                <a:latin typeface="Söhne"/>
              </a:rPr>
              <a:t> </a:t>
            </a:r>
            <a:r>
              <a:rPr lang="en-US" altLang="zh-TW" b="0" i="0">
                <a:solidFill>
                  <a:srgbClr val="D8DBE0"/>
                </a:solidFill>
                <a:effectLst/>
                <a:latin typeface="Söhne"/>
              </a:rPr>
              <a:t>PROJECT</a:t>
            </a:r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04F9429-53AB-6416-F73D-4B37C82EA601}"/>
              </a:ext>
            </a:extLst>
          </p:cNvPr>
          <p:cNvSpPr/>
          <p:nvPr/>
        </p:nvSpPr>
        <p:spPr>
          <a:xfrm>
            <a:off x="0" y="6488668"/>
            <a:ext cx="45085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ASP</a:t>
            </a:r>
            <a:r>
              <a:rPr lang="zh-TW" altLang="en-US" dirty="0"/>
              <a:t> </a:t>
            </a:r>
            <a:r>
              <a:rPr lang="en-US" altLang="zh-TW" dirty="0"/>
              <a:t>Team18</a:t>
            </a:r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F9A4542-A878-5B91-B717-C6178679806B}"/>
              </a:ext>
            </a:extLst>
          </p:cNvPr>
          <p:cNvSpPr/>
          <p:nvPr/>
        </p:nvSpPr>
        <p:spPr>
          <a:xfrm>
            <a:off x="4508500" y="6488668"/>
            <a:ext cx="45085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Project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AC5A006-170B-E2B5-C7CD-692FBFA4E7C4}"/>
              </a:ext>
            </a:extLst>
          </p:cNvPr>
          <p:cNvSpPr/>
          <p:nvPr/>
        </p:nvSpPr>
        <p:spPr>
          <a:xfrm>
            <a:off x="9017000" y="6488668"/>
            <a:ext cx="31750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AD86554-711E-E289-3E1C-89E3D16C89F0}"/>
              </a:ext>
            </a:extLst>
          </p:cNvPr>
          <p:cNvSpPr/>
          <p:nvPr/>
        </p:nvSpPr>
        <p:spPr>
          <a:xfrm>
            <a:off x="0" y="369333"/>
            <a:ext cx="12192000" cy="489713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Performance Analysis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7D27A50-87C2-585B-85C3-9D72AD6FD8A0}"/>
              </a:ext>
            </a:extLst>
          </p:cNvPr>
          <p:cNvSpPr/>
          <p:nvPr/>
        </p:nvSpPr>
        <p:spPr>
          <a:xfrm>
            <a:off x="0" y="859046"/>
            <a:ext cx="12192000" cy="5629621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366EB1C-CD03-CB30-F2AD-50033813F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3000"/>
                    </a14:imgEffect>
                    <a14:imgEffect>
                      <a14:brightnessContrast bright="5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30560" y="0"/>
            <a:ext cx="362903" cy="362903"/>
          </a:xfrm>
          <a:prstGeom prst="rect">
            <a:avLst/>
          </a:prstGeom>
          <a:effectLst>
            <a:outerShdw blurRad="25400" dir="5400000" algn="ctr" rotWithShape="0">
              <a:srgbClr val="000000">
                <a:alpha val="43137"/>
              </a:srgbClr>
            </a:outerShdw>
            <a:reflection stA="45000" endPos="0" dist="50800" dir="5400000" sy="-100000" algn="bl" rotWithShape="0"/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E516552-756F-FFCC-1D2D-5FA4D512A0C3}"/>
              </a:ext>
            </a:extLst>
          </p:cNvPr>
          <p:cNvSpPr/>
          <p:nvPr/>
        </p:nvSpPr>
        <p:spPr>
          <a:xfrm>
            <a:off x="11193462" y="-2529"/>
            <a:ext cx="998537" cy="36290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ASP</a:t>
            </a:r>
            <a:endParaRPr lang="zh-TW" altLang="en-US" sz="16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11FE8DF7-246D-1D9D-C548-43D4C866F7D1}"/>
              </a:ext>
            </a:extLst>
          </p:cNvPr>
          <p:cNvSpPr/>
          <p:nvPr/>
        </p:nvSpPr>
        <p:spPr>
          <a:xfrm>
            <a:off x="2341033" y="2518833"/>
            <a:ext cx="7509933" cy="182033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1800"/>
            </a:pPr>
            <a:r>
              <a:rPr lang="en-US" altLang="zh-TW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		</a:t>
            </a:r>
            <a:r>
              <a:rPr lang="en-US" altLang="zh-TW" sz="36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APA versus NLMS</a:t>
            </a:r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1306149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D438A14F-6EB8-0A51-AFE0-4412D19991E4}"/>
              </a:ext>
            </a:extLst>
          </p:cNvPr>
          <p:cNvSpPr/>
          <p:nvPr/>
        </p:nvSpPr>
        <p:spPr>
          <a:xfrm>
            <a:off x="0" y="-9427"/>
            <a:ext cx="1083056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BE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D8DBE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PROJECT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04F9429-53AB-6416-F73D-4B37C82EA601}"/>
              </a:ext>
            </a:extLst>
          </p:cNvPr>
          <p:cNvSpPr/>
          <p:nvPr/>
        </p:nvSpPr>
        <p:spPr>
          <a:xfrm>
            <a:off x="0" y="6488668"/>
            <a:ext cx="45085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ASP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Team18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F9A4542-A878-5B91-B717-C6178679806B}"/>
              </a:ext>
            </a:extLst>
          </p:cNvPr>
          <p:cNvSpPr/>
          <p:nvPr/>
        </p:nvSpPr>
        <p:spPr>
          <a:xfrm>
            <a:off x="4508500" y="6488668"/>
            <a:ext cx="45085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Project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AC5A006-170B-E2B5-C7CD-692FBFA4E7C4}"/>
              </a:ext>
            </a:extLst>
          </p:cNvPr>
          <p:cNvSpPr/>
          <p:nvPr/>
        </p:nvSpPr>
        <p:spPr>
          <a:xfrm>
            <a:off x="9017000" y="6488668"/>
            <a:ext cx="31750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AD86554-711E-E289-3E1C-89E3D16C89F0}"/>
              </a:ext>
            </a:extLst>
          </p:cNvPr>
          <p:cNvSpPr/>
          <p:nvPr/>
        </p:nvSpPr>
        <p:spPr>
          <a:xfrm>
            <a:off x="0" y="369333"/>
            <a:ext cx="12192000" cy="489713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Performance Analysis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7D27A50-87C2-585B-85C3-9D72AD6FD8A0}"/>
              </a:ext>
            </a:extLst>
          </p:cNvPr>
          <p:cNvSpPr/>
          <p:nvPr/>
        </p:nvSpPr>
        <p:spPr>
          <a:xfrm>
            <a:off x="0" y="859046"/>
            <a:ext cx="12192000" cy="56296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LMS versus NLMS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 SNR &amp; Dynamic frequency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366EB1C-CD03-CB30-F2AD-50033813F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3000"/>
                    </a14:imgEffect>
                    <a14:imgEffect>
                      <a14:brightnessContrast bright="5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30560" y="0"/>
            <a:ext cx="362903" cy="362903"/>
          </a:xfrm>
          <a:prstGeom prst="rect">
            <a:avLst/>
          </a:prstGeom>
          <a:effectLst>
            <a:outerShdw blurRad="25400" dir="5400000" algn="ctr" rotWithShape="0">
              <a:srgbClr val="000000">
                <a:alpha val="43137"/>
              </a:srgbClr>
            </a:outerShdw>
            <a:reflection stA="45000" endPos="0" dist="50800" dir="5400000" sy="-100000" algn="bl" rotWithShape="0"/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E516552-756F-FFCC-1D2D-5FA4D512A0C3}"/>
              </a:ext>
            </a:extLst>
          </p:cNvPr>
          <p:cNvSpPr/>
          <p:nvPr/>
        </p:nvSpPr>
        <p:spPr>
          <a:xfrm>
            <a:off x="11193462" y="-2529"/>
            <a:ext cx="998537" cy="36290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ASP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B11ECDC9-C1CA-70A5-55EF-3C5B11B65C5E}"/>
                  </a:ext>
                </a:extLst>
              </p:cNvPr>
              <p:cNvSpPr txBox="1"/>
              <p:nvPr/>
            </p:nvSpPr>
            <p:spPr>
              <a:xfrm>
                <a:off x="-130387" y="990600"/>
                <a:ext cx="5342467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0664" indent="-283464" algn="l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ts val="1800"/>
                  <a:buFont typeface="Arial" panose="020B0604020202020204" pitchFamily="34" charset="0"/>
                  <a:buChar char="•"/>
                </a:pPr>
                <a:r>
                  <a:rPr lang="en-US" altLang="zh-TW" sz="1800" kern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APA versus NLMS</a:t>
                </a:r>
                <a:endParaRPr lang="en-US" altLang="zh-TW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Convergence Test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𝑆𝑁𝑅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={25,15,5}, 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=10,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=0.01</m:t>
                    </m:r>
                  </m:oMath>
                </a14:m>
                <a:endParaRPr lang="en-US" altLang="zh-TW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Clean Signal 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𝑓𝑡</m:t>
                            </m:r>
                          </m:e>
                        </m:d>
                      </m:e>
                    </m:func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𝑓𝑡</m:t>
                            </m:r>
                          </m:e>
                        </m:d>
                      </m:e>
                    </m:func>
                  </m:oMath>
                </a14:m>
                <a:endParaRPr lang="en-US" altLang="zh-TW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Noice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(0,0.64)</m:t>
                    </m:r>
                  </m:oMath>
                </a14:m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B11ECDC9-C1CA-70A5-55EF-3C5B11B65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0387" y="990600"/>
                <a:ext cx="5342467" cy="2031325"/>
              </a:xfrm>
              <a:prstGeom prst="rect">
                <a:avLst/>
              </a:prstGeom>
              <a:blipFill>
                <a:blip r:embed="rId5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圖片 9" descr="一張含有 文字, 螢幕擷取畫面, 繪圖 的圖片&#10;&#10;自動產生的描述">
            <a:extLst>
              <a:ext uri="{FF2B5EF4-FFF2-40B4-BE49-F238E27FC236}">
                <a16:creationId xmlns:a16="http://schemas.microsoft.com/office/drawing/2014/main" id="{3785E178-A710-EDF8-5041-1270AD057C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5801" y="2760133"/>
            <a:ext cx="3899840" cy="2924880"/>
          </a:xfrm>
          <a:prstGeom prst="rect">
            <a:avLst/>
          </a:prstGeom>
        </p:spPr>
      </p:pic>
      <p:pic>
        <p:nvPicPr>
          <p:cNvPr id="7" name="圖片 6" descr="一張含有 文字, 螢幕擷取畫面, 繪圖, 圖表 的圖片&#10;&#10;自動產生的描述">
            <a:extLst>
              <a:ext uri="{FF2B5EF4-FFF2-40B4-BE49-F238E27FC236}">
                <a16:creationId xmlns:a16="http://schemas.microsoft.com/office/drawing/2014/main" id="{F445199C-D992-F4CD-150B-3103293E53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" y="2650933"/>
            <a:ext cx="4108000" cy="3081000"/>
          </a:xfrm>
          <a:prstGeom prst="rect">
            <a:avLst/>
          </a:prstGeom>
        </p:spPr>
      </p:pic>
      <p:pic>
        <p:nvPicPr>
          <p:cNvPr id="12" name="圖片 11" descr="一張含有 文字, 螢幕擷取畫面, 繪圖 的圖片&#10;&#10;自動產生的描述">
            <a:extLst>
              <a:ext uri="{FF2B5EF4-FFF2-40B4-BE49-F238E27FC236}">
                <a16:creationId xmlns:a16="http://schemas.microsoft.com/office/drawing/2014/main" id="{336B684E-CDCF-08E0-C1CA-7E9B692BE3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7369" y="2760133"/>
            <a:ext cx="3899839" cy="292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390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D438A14F-6EB8-0A51-AFE0-4412D19991E4}"/>
              </a:ext>
            </a:extLst>
          </p:cNvPr>
          <p:cNvSpPr/>
          <p:nvPr/>
        </p:nvSpPr>
        <p:spPr>
          <a:xfrm>
            <a:off x="0" y="-9427"/>
            <a:ext cx="1083056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BE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D8DBE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PROJECT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04F9429-53AB-6416-F73D-4B37C82EA601}"/>
              </a:ext>
            </a:extLst>
          </p:cNvPr>
          <p:cNvSpPr/>
          <p:nvPr/>
        </p:nvSpPr>
        <p:spPr>
          <a:xfrm>
            <a:off x="0" y="6488668"/>
            <a:ext cx="45085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ASP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Team18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F9A4542-A878-5B91-B717-C6178679806B}"/>
              </a:ext>
            </a:extLst>
          </p:cNvPr>
          <p:cNvSpPr/>
          <p:nvPr/>
        </p:nvSpPr>
        <p:spPr>
          <a:xfrm>
            <a:off x="4508500" y="6488668"/>
            <a:ext cx="45085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Project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AC5A006-170B-E2B5-C7CD-692FBFA4E7C4}"/>
              </a:ext>
            </a:extLst>
          </p:cNvPr>
          <p:cNvSpPr/>
          <p:nvPr/>
        </p:nvSpPr>
        <p:spPr>
          <a:xfrm>
            <a:off x="9017000" y="6488668"/>
            <a:ext cx="31750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AD86554-711E-E289-3E1C-89E3D16C89F0}"/>
              </a:ext>
            </a:extLst>
          </p:cNvPr>
          <p:cNvSpPr/>
          <p:nvPr/>
        </p:nvSpPr>
        <p:spPr>
          <a:xfrm>
            <a:off x="0" y="369333"/>
            <a:ext cx="12192000" cy="489713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Performance Analysis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7D27A50-87C2-585B-85C3-9D72AD6FD8A0}"/>
              </a:ext>
            </a:extLst>
          </p:cNvPr>
          <p:cNvSpPr/>
          <p:nvPr/>
        </p:nvSpPr>
        <p:spPr>
          <a:xfrm>
            <a:off x="0" y="859046"/>
            <a:ext cx="12192000" cy="56296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LMS versus NLMS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 SNR &amp; Dynamic frequency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366EB1C-CD03-CB30-F2AD-50033813F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3000"/>
                    </a14:imgEffect>
                    <a14:imgEffect>
                      <a14:brightnessContrast bright="5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30560" y="0"/>
            <a:ext cx="362903" cy="362903"/>
          </a:xfrm>
          <a:prstGeom prst="rect">
            <a:avLst/>
          </a:prstGeom>
          <a:effectLst>
            <a:outerShdw blurRad="25400" dir="5400000" algn="ctr" rotWithShape="0">
              <a:srgbClr val="000000">
                <a:alpha val="43137"/>
              </a:srgbClr>
            </a:outerShdw>
            <a:reflection stA="45000" endPos="0" dist="50800" dir="5400000" sy="-100000" algn="bl" rotWithShape="0"/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E516552-756F-FFCC-1D2D-5FA4D512A0C3}"/>
              </a:ext>
            </a:extLst>
          </p:cNvPr>
          <p:cNvSpPr/>
          <p:nvPr/>
        </p:nvSpPr>
        <p:spPr>
          <a:xfrm>
            <a:off x="11193462" y="-2529"/>
            <a:ext cx="998537" cy="36290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ASP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B11ECDC9-C1CA-70A5-55EF-3C5B11B65C5E}"/>
                  </a:ext>
                </a:extLst>
              </p:cNvPr>
              <p:cNvSpPr txBox="1"/>
              <p:nvPr/>
            </p:nvSpPr>
            <p:spPr>
              <a:xfrm>
                <a:off x="-130387" y="990600"/>
                <a:ext cx="7962054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0664" indent="-283464" algn="l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ts val="1800"/>
                  <a:buFont typeface="Arial" panose="020B0604020202020204" pitchFamily="34" charset="0"/>
                  <a:buChar char="•"/>
                </a:pPr>
                <a:r>
                  <a:rPr lang="en-US" altLang="zh-TW" sz="1800" kern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APA versus NLMS</a:t>
                </a:r>
                <a:endParaRPr lang="en-US" altLang="zh-TW" dirty="0"/>
              </a:p>
              <a:p>
                <a:pPr marL="1197864" lvl="1" indent="-283464">
                  <a:buSzPts val="1800"/>
                  <a:buFont typeface="Arial" panose="020B0604020202020204" pitchFamily="34" charset="0"/>
                  <a:buChar char="•"/>
                </a:pPr>
                <a:r>
                  <a:rPr lang="en-US" altLang="zh-TW" sz="1800" kern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Fixed frequency f &amp; </a:t>
                </a:r>
                <a:r>
                  <a:rPr lang="en-US" altLang="zh-TW" sz="1800" kern="120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Dynamic SNR</a:t>
                </a:r>
                <a:endParaRPr lang="en-US" altLang="zh-TW" sz="1800" b="0" i="1" dirty="0">
                  <a:solidFill>
                    <a:srgbClr val="FF000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𝑆𝑁𝑅</m:t>
                    </m:r>
                    <m:r>
                      <a:rPr lang="en-US" altLang="zh-TW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25,15,5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 </m:t>
                    </m:r>
                    <m:r>
                      <a:rPr lang="en-US" altLang="zh-TW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TW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</m:t>
                    </m:r>
                  </m:oMath>
                </a14:m>
                <a:endParaRPr lang="en-US" altLang="zh-TW" b="0" i="0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Clean Signal 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𝑓𝑡</m:t>
                            </m:r>
                          </m:e>
                        </m:d>
                      </m:e>
                    </m:func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𝑓𝑡</m:t>
                            </m:r>
                          </m:e>
                        </m:d>
                      </m:e>
                    </m:func>
                  </m:oMath>
                </a14:m>
                <a:endParaRPr lang="en-US" altLang="zh-TW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Noice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(0,0.64)</m:t>
                    </m:r>
                  </m:oMath>
                </a14:m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B11ECDC9-C1CA-70A5-55EF-3C5B11B65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0387" y="990600"/>
                <a:ext cx="7962054" cy="2031325"/>
              </a:xfrm>
              <a:prstGeom prst="rect">
                <a:avLst/>
              </a:prstGeom>
              <a:blipFill>
                <a:blip r:embed="rId5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 descr="一張含有 文字, 螢幕擷取畫面, 行, 繪圖 的圖片&#10;&#10;自動產生的描述">
            <a:extLst>
              <a:ext uri="{FF2B5EF4-FFF2-40B4-BE49-F238E27FC236}">
                <a16:creationId xmlns:a16="http://schemas.microsoft.com/office/drawing/2014/main" id="{71E49758-C93C-5B59-5136-C2E743360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" y="2420728"/>
            <a:ext cx="4770967" cy="3578226"/>
          </a:xfrm>
          <a:prstGeom prst="rect">
            <a:avLst/>
          </a:prstGeom>
        </p:spPr>
      </p:pic>
      <p:pic>
        <p:nvPicPr>
          <p:cNvPr id="10" name="圖片 9" descr="一張含有 文字, 螢幕擷取畫面, 行, 繪圖 的圖片&#10;&#10;自動產生的描述">
            <a:extLst>
              <a:ext uri="{FF2B5EF4-FFF2-40B4-BE49-F238E27FC236}">
                <a16:creationId xmlns:a16="http://schemas.microsoft.com/office/drawing/2014/main" id="{9F2B90D7-BF36-1198-EA95-99DA054821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6999" y="2420728"/>
            <a:ext cx="4914336" cy="3685752"/>
          </a:xfrm>
          <a:prstGeom prst="rect">
            <a:avLst/>
          </a:prstGeom>
        </p:spPr>
      </p:pic>
      <p:sp>
        <p:nvSpPr>
          <p:cNvPr id="11" name="橢圓 10">
            <a:extLst>
              <a:ext uri="{FF2B5EF4-FFF2-40B4-BE49-F238E27FC236}">
                <a16:creationId xmlns:a16="http://schemas.microsoft.com/office/drawing/2014/main" id="{768062F5-574B-ED53-253E-55B7C1D0D188}"/>
              </a:ext>
            </a:extLst>
          </p:cNvPr>
          <p:cNvSpPr/>
          <p:nvPr/>
        </p:nvSpPr>
        <p:spPr>
          <a:xfrm>
            <a:off x="802613" y="3991002"/>
            <a:ext cx="1029545" cy="982132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093A1C37-E003-DD7A-F367-AF24FC19643F}"/>
              </a:ext>
            </a:extLst>
          </p:cNvPr>
          <p:cNvCxnSpPr>
            <a:cxnSpLocks/>
          </p:cNvCxnSpPr>
          <p:nvPr/>
        </p:nvCxnSpPr>
        <p:spPr>
          <a:xfrm flipV="1">
            <a:off x="1865179" y="4301067"/>
            <a:ext cx="4103821" cy="18100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74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D438A14F-6EB8-0A51-AFE0-4412D19991E4}"/>
              </a:ext>
            </a:extLst>
          </p:cNvPr>
          <p:cNvSpPr/>
          <p:nvPr/>
        </p:nvSpPr>
        <p:spPr>
          <a:xfrm>
            <a:off x="0" y="-9427"/>
            <a:ext cx="1083056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BE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D8DBE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PROJECT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04F9429-53AB-6416-F73D-4B37C82EA601}"/>
              </a:ext>
            </a:extLst>
          </p:cNvPr>
          <p:cNvSpPr/>
          <p:nvPr/>
        </p:nvSpPr>
        <p:spPr>
          <a:xfrm>
            <a:off x="0" y="6488668"/>
            <a:ext cx="45085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ASP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Team18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F9A4542-A878-5B91-B717-C6178679806B}"/>
              </a:ext>
            </a:extLst>
          </p:cNvPr>
          <p:cNvSpPr/>
          <p:nvPr/>
        </p:nvSpPr>
        <p:spPr>
          <a:xfrm>
            <a:off x="4508500" y="6488668"/>
            <a:ext cx="45085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Project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AC5A006-170B-E2B5-C7CD-692FBFA4E7C4}"/>
              </a:ext>
            </a:extLst>
          </p:cNvPr>
          <p:cNvSpPr/>
          <p:nvPr/>
        </p:nvSpPr>
        <p:spPr>
          <a:xfrm>
            <a:off x="9017000" y="6488668"/>
            <a:ext cx="31750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AD86554-711E-E289-3E1C-89E3D16C89F0}"/>
              </a:ext>
            </a:extLst>
          </p:cNvPr>
          <p:cNvSpPr/>
          <p:nvPr/>
        </p:nvSpPr>
        <p:spPr>
          <a:xfrm>
            <a:off x="0" y="369333"/>
            <a:ext cx="12192000" cy="489713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Performance Analysis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7D27A50-87C2-585B-85C3-9D72AD6FD8A0}"/>
              </a:ext>
            </a:extLst>
          </p:cNvPr>
          <p:cNvSpPr/>
          <p:nvPr/>
        </p:nvSpPr>
        <p:spPr>
          <a:xfrm>
            <a:off x="0" y="859046"/>
            <a:ext cx="12192000" cy="56296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LMS versus NLMS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 SNR &amp; Dynamic frequency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366EB1C-CD03-CB30-F2AD-50033813F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3000"/>
                    </a14:imgEffect>
                    <a14:imgEffect>
                      <a14:brightnessContrast bright="5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30560" y="0"/>
            <a:ext cx="362903" cy="362903"/>
          </a:xfrm>
          <a:prstGeom prst="rect">
            <a:avLst/>
          </a:prstGeom>
          <a:effectLst>
            <a:outerShdw blurRad="25400" dir="5400000" algn="ctr" rotWithShape="0">
              <a:srgbClr val="000000">
                <a:alpha val="43137"/>
              </a:srgbClr>
            </a:outerShdw>
            <a:reflection stA="45000" endPos="0" dist="50800" dir="5400000" sy="-100000" algn="bl" rotWithShape="0"/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E516552-756F-FFCC-1D2D-5FA4D512A0C3}"/>
              </a:ext>
            </a:extLst>
          </p:cNvPr>
          <p:cNvSpPr/>
          <p:nvPr/>
        </p:nvSpPr>
        <p:spPr>
          <a:xfrm>
            <a:off x="11193462" y="-2529"/>
            <a:ext cx="998537" cy="36290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ASP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B11ECDC9-C1CA-70A5-55EF-3C5B11B65C5E}"/>
                  </a:ext>
                </a:extLst>
              </p:cNvPr>
              <p:cNvSpPr txBox="1"/>
              <p:nvPr/>
            </p:nvSpPr>
            <p:spPr>
              <a:xfrm>
                <a:off x="-130387" y="990600"/>
                <a:ext cx="5342467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0664" indent="-283464" algn="l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ts val="1800"/>
                  <a:buFont typeface="Arial" panose="020B0604020202020204" pitchFamily="34" charset="0"/>
                  <a:buChar char="•"/>
                </a:pPr>
                <a:r>
                  <a:rPr lang="en-US" altLang="zh-TW" sz="1800" kern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APA versus NLMS</a:t>
                </a:r>
                <a:endParaRPr lang="en-US" altLang="zh-TW" dirty="0"/>
              </a:p>
              <a:p>
                <a:pPr marL="1197864" lvl="1" indent="-283464">
                  <a:buSzPts val="1800"/>
                  <a:buFont typeface="Arial" panose="020B0604020202020204" pitchFamily="34" charset="0"/>
                  <a:buChar char="•"/>
                </a:pPr>
                <a:r>
                  <a:rPr lang="en-US" altLang="zh-TW" kern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Fixed SNR &amp; </a:t>
                </a:r>
                <a:r>
                  <a:rPr lang="en-US" altLang="zh-TW" kern="1200" dirty="0">
                    <a:solidFill>
                      <a:schemeClr val="accent6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Dynamic frequency f</a:t>
                </a:r>
                <a:endParaRPr lang="en-US" altLang="zh-TW" b="0" i="1" dirty="0">
                  <a:solidFill>
                    <a:schemeClr val="accent6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𝑆𝑁𝑅</m:t>
                    </m:r>
                    <m:r>
                      <a:rPr lang="en-US" altLang="zh-TW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=25, </m:t>
                    </m:r>
                    <m:r>
                      <a:rPr lang="en-US" altLang="zh-TW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TW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1,10,100,10000</m:t>
                        </m:r>
                      </m:e>
                    </m:d>
                  </m:oMath>
                </a14:m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Clean Signal 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𝑓𝑡</m:t>
                            </m:r>
                          </m:e>
                        </m:d>
                      </m:e>
                    </m:func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𝑓𝑡</m:t>
                            </m:r>
                          </m:e>
                        </m:d>
                      </m:e>
                    </m:func>
                  </m:oMath>
                </a14:m>
                <a:endParaRPr lang="en-US" altLang="zh-TW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Noice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(0,0.64)</m:t>
                    </m:r>
                  </m:oMath>
                </a14:m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B11ECDC9-C1CA-70A5-55EF-3C5B11B65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0387" y="990600"/>
                <a:ext cx="5342467" cy="2031325"/>
              </a:xfrm>
              <a:prstGeom prst="rect">
                <a:avLst/>
              </a:prstGeom>
              <a:blipFill>
                <a:blip r:embed="rId5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 descr="一張含有 文字, 行, 圖表, 繪圖 的圖片&#10;&#10;自動產生的描述">
            <a:extLst>
              <a:ext uri="{FF2B5EF4-FFF2-40B4-BE49-F238E27FC236}">
                <a16:creationId xmlns:a16="http://schemas.microsoft.com/office/drawing/2014/main" id="{D7DEED7D-8E08-A4E2-64FA-92200D3DCD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71" y="2610654"/>
            <a:ext cx="5762726" cy="3256746"/>
          </a:xfrm>
          <a:prstGeom prst="rect">
            <a:avLst/>
          </a:prstGeom>
        </p:spPr>
      </p:pic>
      <p:pic>
        <p:nvPicPr>
          <p:cNvPr id="10" name="圖片 9" descr="一張含有 文字, 螢幕擷取畫面, 行, 圖表 的圖片&#10;&#10;自動產生的描述">
            <a:extLst>
              <a:ext uri="{FF2B5EF4-FFF2-40B4-BE49-F238E27FC236}">
                <a16:creationId xmlns:a16="http://schemas.microsoft.com/office/drawing/2014/main" id="{EEB12440-B34C-95BA-CEA3-CF38BB8B04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2069" y="2610653"/>
            <a:ext cx="5368491" cy="3256747"/>
          </a:xfrm>
          <a:prstGeom prst="rect">
            <a:avLst/>
          </a:prstGeom>
        </p:spPr>
      </p:pic>
      <p:sp>
        <p:nvSpPr>
          <p:cNvPr id="11" name="橢圓 10">
            <a:extLst>
              <a:ext uri="{FF2B5EF4-FFF2-40B4-BE49-F238E27FC236}">
                <a16:creationId xmlns:a16="http://schemas.microsoft.com/office/drawing/2014/main" id="{3A5F5D30-EB5F-ECF7-E181-BBECFE37D989}"/>
              </a:ext>
            </a:extLst>
          </p:cNvPr>
          <p:cNvSpPr/>
          <p:nvPr/>
        </p:nvSpPr>
        <p:spPr>
          <a:xfrm>
            <a:off x="331895" y="4150913"/>
            <a:ext cx="1029545" cy="982132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0A648CEC-CFA9-FB53-DD2B-62363F05D623}"/>
              </a:ext>
            </a:extLst>
          </p:cNvPr>
          <p:cNvCxnSpPr>
            <a:cxnSpLocks/>
          </p:cNvCxnSpPr>
          <p:nvPr/>
        </p:nvCxnSpPr>
        <p:spPr>
          <a:xfrm flipV="1">
            <a:off x="1394461" y="4529667"/>
            <a:ext cx="4943844" cy="11231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529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D438A14F-6EB8-0A51-AFE0-4412D19991E4}"/>
              </a:ext>
            </a:extLst>
          </p:cNvPr>
          <p:cNvSpPr/>
          <p:nvPr/>
        </p:nvSpPr>
        <p:spPr>
          <a:xfrm>
            <a:off x="0" y="-9427"/>
            <a:ext cx="1083056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0" i="0" dirty="0">
                <a:solidFill>
                  <a:srgbClr val="D8DBE0"/>
                </a:solidFill>
                <a:effectLst/>
                <a:latin typeface="Söhne"/>
              </a:rPr>
              <a:t> </a:t>
            </a:r>
            <a:r>
              <a:rPr lang="en-US" altLang="zh-TW" b="0" i="0">
                <a:solidFill>
                  <a:srgbClr val="D8DBE0"/>
                </a:solidFill>
                <a:effectLst/>
                <a:latin typeface="Söhne"/>
              </a:rPr>
              <a:t>PROJECT</a:t>
            </a:r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04F9429-53AB-6416-F73D-4B37C82EA601}"/>
              </a:ext>
            </a:extLst>
          </p:cNvPr>
          <p:cNvSpPr/>
          <p:nvPr/>
        </p:nvSpPr>
        <p:spPr>
          <a:xfrm>
            <a:off x="0" y="6488668"/>
            <a:ext cx="45085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ASP</a:t>
            </a:r>
            <a:r>
              <a:rPr lang="zh-TW" altLang="en-US" dirty="0"/>
              <a:t> </a:t>
            </a:r>
            <a:r>
              <a:rPr lang="en-US" altLang="zh-TW" dirty="0"/>
              <a:t>Team18</a:t>
            </a:r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F9A4542-A878-5B91-B717-C6178679806B}"/>
              </a:ext>
            </a:extLst>
          </p:cNvPr>
          <p:cNvSpPr/>
          <p:nvPr/>
        </p:nvSpPr>
        <p:spPr>
          <a:xfrm>
            <a:off x="4508500" y="6488668"/>
            <a:ext cx="45085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Project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AC5A006-170B-E2B5-C7CD-692FBFA4E7C4}"/>
              </a:ext>
            </a:extLst>
          </p:cNvPr>
          <p:cNvSpPr/>
          <p:nvPr/>
        </p:nvSpPr>
        <p:spPr>
          <a:xfrm>
            <a:off x="9017000" y="6488668"/>
            <a:ext cx="31750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AD86554-711E-E289-3E1C-89E3D16C89F0}"/>
              </a:ext>
            </a:extLst>
          </p:cNvPr>
          <p:cNvSpPr/>
          <p:nvPr/>
        </p:nvSpPr>
        <p:spPr>
          <a:xfrm>
            <a:off x="0" y="369333"/>
            <a:ext cx="12192000" cy="489713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LMS algorithm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7D27A50-87C2-585B-85C3-9D72AD6FD8A0}"/>
              </a:ext>
            </a:extLst>
          </p:cNvPr>
          <p:cNvSpPr/>
          <p:nvPr/>
        </p:nvSpPr>
        <p:spPr>
          <a:xfrm>
            <a:off x="0" y="859046"/>
            <a:ext cx="12192000" cy="56296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366EB1C-CD03-CB30-F2AD-50033813F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3000"/>
                    </a14:imgEffect>
                    <a14:imgEffect>
                      <a14:brightnessContrast bright="5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30560" y="0"/>
            <a:ext cx="362903" cy="362903"/>
          </a:xfrm>
          <a:prstGeom prst="rect">
            <a:avLst/>
          </a:prstGeom>
          <a:effectLst>
            <a:outerShdw blurRad="25400" dir="5400000" algn="ctr" rotWithShape="0">
              <a:srgbClr val="000000">
                <a:alpha val="43137"/>
              </a:srgbClr>
            </a:outerShdw>
            <a:reflection stA="45000" endPos="0" dist="50800" dir="5400000" sy="-100000" algn="bl" rotWithShape="0"/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E516552-756F-FFCC-1D2D-5FA4D512A0C3}"/>
              </a:ext>
            </a:extLst>
          </p:cNvPr>
          <p:cNvSpPr/>
          <p:nvPr/>
        </p:nvSpPr>
        <p:spPr>
          <a:xfrm>
            <a:off x="11193462" y="-2529"/>
            <a:ext cx="998537" cy="36290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ASP</a:t>
            </a:r>
            <a:endParaRPr lang="zh-TW" altLang="en-US" sz="16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 descr="一張含有 圖表, 行, 圖畫, 工程製圖 的圖片&#10;&#10;自動產生的描述">
            <a:extLst>
              <a:ext uri="{FF2B5EF4-FFF2-40B4-BE49-F238E27FC236}">
                <a16:creationId xmlns:a16="http://schemas.microsoft.com/office/drawing/2014/main" id="{5D0D2464-0E00-734C-E4D5-7C62EE183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226" y="1177345"/>
            <a:ext cx="6025574" cy="3505027"/>
          </a:xfrm>
          <a:prstGeom prst="rect">
            <a:avLst/>
          </a:prstGeom>
        </p:spPr>
      </p:pic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55D43A97-E667-460C-E510-F48E597F96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0920248"/>
              </p:ext>
            </p:extLst>
          </p:nvPr>
        </p:nvGraphicFramePr>
        <p:xfrm>
          <a:off x="6621300" y="1348759"/>
          <a:ext cx="2497802" cy="754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419226" imgH="428775" progId="Equation.DSMT4">
                  <p:embed/>
                </p:oleObj>
              </mc:Choice>
              <mc:Fallback>
                <p:oleObj name="Equation" r:id="rId6" imgW="1419226" imgH="428775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21300" y="1348759"/>
                        <a:ext cx="2497802" cy="7543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>
            <a:extLst>
              <a:ext uri="{FF2B5EF4-FFF2-40B4-BE49-F238E27FC236}">
                <a16:creationId xmlns:a16="http://schemas.microsoft.com/office/drawing/2014/main" id="{AED28117-E9E4-4FDF-5F23-FB19F42ACE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7164124"/>
              </p:ext>
            </p:extLst>
          </p:nvPr>
        </p:nvGraphicFramePr>
        <p:xfrm>
          <a:off x="6621300" y="2211388"/>
          <a:ext cx="2076094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43000" imgH="203040" progId="Equation.DSMT4">
                  <p:embed/>
                </p:oleObj>
              </mc:Choice>
              <mc:Fallback>
                <p:oleObj name="Equation" r:id="rId8" imgW="11430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621300" y="2211388"/>
                        <a:ext cx="2076094" cy="369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273E8B50-4EBF-7B97-D34C-D484065176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1141739"/>
              </p:ext>
            </p:extLst>
          </p:nvPr>
        </p:nvGraphicFramePr>
        <p:xfrm>
          <a:off x="6621301" y="3156157"/>
          <a:ext cx="3983199" cy="5055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610506" imgH="329184" progId="Equation.DSMT4">
                  <p:embed/>
                </p:oleObj>
              </mc:Choice>
              <mc:Fallback>
                <p:oleObj name="Equation" r:id="rId10" imgW="2610506" imgH="32918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621301" y="3156157"/>
                        <a:ext cx="3983199" cy="5055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31979569-2B6B-4734-692E-7FC74D5410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0358454"/>
              </p:ext>
            </p:extLst>
          </p:nvPr>
        </p:nvGraphicFramePr>
        <p:xfrm>
          <a:off x="6621300" y="3742089"/>
          <a:ext cx="4015079" cy="4973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716043" imgH="329412" progId="Equation.DSMT4">
                  <p:embed/>
                </p:oleObj>
              </mc:Choice>
              <mc:Fallback>
                <p:oleObj name="Equation" r:id="rId12" imgW="2716043" imgH="329412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621300" y="3742089"/>
                        <a:ext cx="4015079" cy="4973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字方塊 12">
            <a:extLst>
              <a:ext uri="{FF2B5EF4-FFF2-40B4-BE49-F238E27FC236}">
                <a16:creationId xmlns:a16="http://schemas.microsoft.com/office/drawing/2014/main" id="{FC61CFA9-66D2-9174-FAFE-00C13109EA7F}"/>
              </a:ext>
            </a:extLst>
          </p:cNvPr>
          <p:cNvSpPr txBox="1"/>
          <p:nvPr/>
        </p:nvSpPr>
        <p:spPr>
          <a:xfrm>
            <a:off x="6572079" y="2719258"/>
            <a:ext cx="387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Replace x(n), w(n) representation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573438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D438A14F-6EB8-0A51-AFE0-4412D19991E4}"/>
              </a:ext>
            </a:extLst>
          </p:cNvPr>
          <p:cNvSpPr/>
          <p:nvPr/>
        </p:nvSpPr>
        <p:spPr>
          <a:xfrm>
            <a:off x="0" y="-9427"/>
            <a:ext cx="1083056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BE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D8DBE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PROJECT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04F9429-53AB-6416-F73D-4B37C82EA601}"/>
              </a:ext>
            </a:extLst>
          </p:cNvPr>
          <p:cNvSpPr/>
          <p:nvPr/>
        </p:nvSpPr>
        <p:spPr>
          <a:xfrm>
            <a:off x="0" y="6488668"/>
            <a:ext cx="45085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ASP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Team18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F9A4542-A878-5B91-B717-C6178679806B}"/>
              </a:ext>
            </a:extLst>
          </p:cNvPr>
          <p:cNvSpPr/>
          <p:nvPr/>
        </p:nvSpPr>
        <p:spPr>
          <a:xfrm>
            <a:off x="4508500" y="6488668"/>
            <a:ext cx="45085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Project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AC5A006-170B-E2B5-C7CD-692FBFA4E7C4}"/>
              </a:ext>
            </a:extLst>
          </p:cNvPr>
          <p:cNvSpPr/>
          <p:nvPr/>
        </p:nvSpPr>
        <p:spPr>
          <a:xfrm>
            <a:off x="9017000" y="6488668"/>
            <a:ext cx="31750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AD86554-711E-E289-3E1C-89E3D16C89F0}"/>
              </a:ext>
            </a:extLst>
          </p:cNvPr>
          <p:cNvSpPr/>
          <p:nvPr/>
        </p:nvSpPr>
        <p:spPr>
          <a:xfrm>
            <a:off x="0" y="369333"/>
            <a:ext cx="12192000" cy="489713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LMS algorithm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7D27A50-87C2-585B-85C3-9D72AD6FD8A0}"/>
              </a:ext>
            </a:extLst>
          </p:cNvPr>
          <p:cNvSpPr/>
          <p:nvPr/>
        </p:nvSpPr>
        <p:spPr>
          <a:xfrm>
            <a:off x="0" y="859046"/>
            <a:ext cx="12192000" cy="56296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366EB1C-CD03-CB30-F2AD-50033813F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3000"/>
                    </a14:imgEffect>
                    <a14:imgEffect>
                      <a14:brightnessContrast bright="5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30560" y="0"/>
            <a:ext cx="362903" cy="362903"/>
          </a:xfrm>
          <a:prstGeom prst="rect">
            <a:avLst/>
          </a:prstGeom>
          <a:effectLst>
            <a:outerShdw blurRad="25400" dir="5400000" algn="ctr" rotWithShape="0">
              <a:srgbClr val="000000">
                <a:alpha val="43137"/>
              </a:srgbClr>
            </a:outerShdw>
            <a:reflection stA="45000" endPos="0" dist="50800" dir="5400000" sy="-100000" algn="bl" rotWithShape="0"/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E516552-756F-FFCC-1D2D-5FA4D512A0C3}"/>
              </a:ext>
            </a:extLst>
          </p:cNvPr>
          <p:cNvSpPr/>
          <p:nvPr/>
        </p:nvSpPr>
        <p:spPr>
          <a:xfrm>
            <a:off x="11193462" y="-2529"/>
            <a:ext cx="998537" cy="36290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ASP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  <p:pic>
        <p:nvPicPr>
          <p:cNvPr id="7" name="圖片 6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B7D74652-3BEB-28DF-1556-BE918047BA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9028" y="905161"/>
            <a:ext cx="7309757" cy="553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96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D438A14F-6EB8-0A51-AFE0-4412D19991E4}"/>
              </a:ext>
            </a:extLst>
          </p:cNvPr>
          <p:cNvSpPr/>
          <p:nvPr/>
        </p:nvSpPr>
        <p:spPr>
          <a:xfrm>
            <a:off x="0" y="-9427"/>
            <a:ext cx="1083056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0" i="0" dirty="0">
                <a:solidFill>
                  <a:srgbClr val="D8DBE0"/>
                </a:solidFill>
                <a:effectLst/>
                <a:latin typeface="Söhne"/>
              </a:rPr>
              <a:t> </a:t>
            </a:r>
            <a:r>
              <a:rPr lang="en-US" altLang="zh-TW" b="0" i="0" dirty="0">
                <a:solidFill>
                  <a:srgbClr val="D8DBE0"/>
                </a:solidFill>
                <a:effectLst/>
                <a:latin typeface="Söhne"/>
              </a:rPr>
              <a:t>PROJECT</a:t>
            </a:r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04F9429-53AB-6416-F73D-4B37C82EA601}"/>
              </a:ext>
            </a:extLst>
          </p:cNvPr>
          <p:cNvSpPr/>
          <p:nvPr/>
        </p:nvSpPr>
        <p:spPr>
          <a:xfrm>
            <a:off x="0" y="6488668"/>
            <a:ext cx="45085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ASP</a:t>
            </a:r>
            <a:r>
              <a:rPr lang="zh-TW" altLang="en-US" dirty="0"/>
              <a:t> </a:t>
            </a:r>
            <a:r>
              <a:rPr lang="en-US" altLang="zh-TW" dirty="0"/>
              <a:t>Team18</a:t>
            </a:r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F9A4542-A878-5B91-B717-C6178679806B}"/>
              </a:ext>
            </a:extLst>
          </p:cNvPr>
          <p:cNvSpPr/>
          <p:nvPr/>
        </p:nvSpPr>
        <p:spPr>
          <a:xfrm>
            <a:off x="4508500" y="6488668"/>
            <a:ext cx="45085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Project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AC5A006-170B-E2B5-C7CD-692FBFA4E7C4}"/>
              </a:ext>
            </a:extLst>
          </p:cNvPr>
          <p:cNvSpPr/>
          <p:nvPr/>
        </p:nvSpPr>
        <p:spPr>
          <a:xfrm>
            <a:off x="9017000" y="6488668"/>
            <a:ext cx="31750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AD86554-711E-E289-3E1C-89E3D16C89F0}"/>
              </a:ext>
            </a:extLst>
          </p:cNvPr>
          <p:cNvSpPr/>
          <p:nvPr/>
        </p:nvSpPr>
        <p:spPr>
          <a:xfrm>
            <a:off x="0" y="369333"/>
            <a:ext cx="12192000" cy="489713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LMS algorithm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0322660-A817-B3F0-5248-8D3E5EDD82B4}"/>
              </a:ext>
            </a:extLst>
          </p:cNvPr>
          <p:cNvSpPr/>
          <p:nvPr/>
        </p:nvSpPr>
        <p:spPr>
          <a:xfrm>
            <a:off x="11193462" y="-2529"/>
            <a:ext cx="998537" cy="36290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ASP</a:t>
            </a:r>
            <a:endParaRPr lang="zh-TW" altLang="en-US" sz="16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B154C1A-0EC3-C6C4-78CE-1B5ADD91B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3000"/>
                    </a14:imgEffect>
                    <a14:imgEffect>
                      <a14:brightnessContrast bright="5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30560" y="0"/>
            <a:ext cx="362903" cy="362903"/>
          </a:xfrm>
          <a:prstGeom prst="rect">
            <a:avLst/>
          </a:prstGeom>
          <a:effectLst>
            <a:outerShdw blurRad="25400" dir="5400000" algn="ctr" rotWithShape="0">
              <a:srgbClr val="000000">
                <a:alpha val="43137"/>
              </a:srgbClr>
            </a:outerShdw>
            <a:reflection stA="45000" endPos="0" dist="50800" dir="5400000" sy="-100000" algn="bl" rotWithShape="0"/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4EEE3C2-E5FF-0812-FAE8-3CD0820B9A77}"/>
              </a:ext>
            </a:extLst>
          </p:cNvPr>
          <p:cNvSpPr/>
          <p:nvPr/>
        </p:nvSpPr>
        <p:spPr>
          <a:xfrm>
            <a:off x="-1" y="865476"/>
            <a:ext cx="12192000" cy="56296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/>
              <a:t>∇ is the gradient operator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F2B1CCD-1313-AC3E-AC91-33F2E9821D4D}"/>
              </a:ext>
            </a:extLst>
          </p:cNvPr>
          <p:cNvSpPr txBox="1"/>
          <p:nvPr/>
        </p:nvSpPr>
        <p:spPr>
          <a:xfrm>
            <a:off x="87199" y="1000555"/>
            <a:ext cx="41831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Derivation of LMS algorithm</a:t>
            </a:r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AA503D1B-A113-ED58-7A1E-302A662A5B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254882"/>
              </p:ext>
            </p:extLst>
          </p:nvPr>
        </p:nvGraphicFramePr>
        <p:xfrm>
          <a:off x="1773790" y="1656105"/>
          <a:ext cx="1606494" cy="4819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95153" imgH="329184" progId="Equation.DSMT4">
                  <p:embed/>
                </p:oleObj>
              </mc:Choice>
              <mc:Fallback>
                <p:oleObj name="Equation" r:id="rId5" imgW="1095153" imgH="32918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73790" y="1656105"/>
                        <a:ext cx="1606494" cy="4819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字方塊 16">
            <a:extLst>
              <a:ext uri="{FF2B5EF4-FFF2-40B4-BE49-F238E27FC236}">
                <a16:creationId xmlns:a16="http://schemas.microsoft.com/office/drawing/2014/main" id="{85128823-603D-1239-F644-41F9A7F4C953}"/>
              </a:ext>
            </a:extLst>
          </p:cNvPr>
          <p:cNvSpPr txBox="1"/>
          <p:nvPr/>
        </p:nvSpPr>
        <p:spPr>
          <a:xfrm>
            <a:off x="149249" y="1707385"/>
            <a:ext cx="19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Cost function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834841E-F336-CDFF-F944-E7D73E6E3C81}"/>
              </a:ext>
            </a:extLst>
          </p:cNvPr>
          <p:cNvSpPr txBox="1"/>
          <p:nvPr/>
        </p:nvSpPr>
        <p:spPr>
          <a:xfrm>
            <a:off x="3678000" y="1561554"/>
            <a:ext cx="1904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Replace estimate </a:t>
            </a:r>
            <a:endParaRPr lang="zh-TW" altLang="en-US" sz="1400" dirty="0"/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38FC1144-B8CC-7DDF-DEA8-FD355FF0CE8B}"/>
              </a:ext>
            </a:extLst>
          </p:cNvPr>
          <p:cNvSpPr/>
          <p:nvPr/>
        </p:nvSpPr>
        <p:spPr>
          <a:xfrm>
            <a:off x="3678003" y="1840107"/>
            <a:ext cx="1606493" cy="1964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D63C51C5-48B7-9C26-EAE9-9C8777C369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593704"/>
              </p:ext>
            </p:extLst>
          </p:nvPr>
        </p:nvGraphicFramePr>
        <p:xfrm>
          <a:off x="5582215" y="1656105"/>
          <a:ext cx="1184100" cy="469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72840" imgH="266400" progId="Equation.DSMT4">
                  <p:embed/>
                </p:oleObj>
              </mc:Choice>
              <mc:Fallback>
                <p:oleObj name="Equation" r:id="rId7" imgW="67284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82215" y="1656105"/>
                        <a:ext cx="1184100" cy="4691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字方塊 23">
            <a:extLst>
              <a:ext uri="{FF2B5EF4-FFF2-40B4-BE49-F238E27FC236}">
                <a16:creationId xmlns:a16="http://schemas.microsoft.com/office/drawing/2014/main" id="{7C28C6EA-A985-0D0E-55E3-7D504088FC52}"/>
              </a:ext>
            </a:extLst>
          </p:cNvPr>
          <p:cNvSpPr txBox="1"/>
          <p:nvPr/>
        </p:nvSpPr>
        <p:spPr>
          <a:xfrm>
            <a:off x="149250" y="2387180"/>
            <a:ext cx="3953624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/>
              <a:t>By steepest - descent method</a:t>
            </a:r>
          </a:p>
          <a:p>
            <a:endParaRPr lang="en-US" altLang="zh-TW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1905763-5C83-EE23-452E-9D8EDB92C8F5}"/>
              </a:ext>
            </a:extLst>
          </p:cNvPr>
          <p:cNvSpPr txBox="1"/>
          <p:nvPr/>
        </p:nvSpPr>
        <p:spPr>
          <a:xfrm>
            <a:off x="149249" y="2895663"/>
            <a:ext cx="5015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Substituting ξ in the steepest-descent recursion</a:t>
            </a:r>
            <a:endParaRPr lang="zh-TW" altLang="en-US" dirty="0"/>
          </a:p>
        </p:txBody>
      </p:sp>
      <p:graphicFrame>
        <p:nvGraphicFramePr>
          <p:cNvPr id="26" name="物件 25">
            <a:extLst>
              <a:ext uri="{FF2B5EF4-FFF2-40B4-BE49-F238E27FC236}">
                <a16:creationId xmlns:a16="http://schemas.microsoft.com/office/drawing/2014/main" id="{825193CD-0AFD-5BCF-0E8D-8A43F2B42C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7147593"/>
              </p:ext>
            </p:extLst>
          </p:nvPr>
        </p:nvGraphicFramePr>
        <p:xfrm>
          <a:off x="5130686" y="2892998"/>
          <a:ext cx="2469065" cy="3487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612800" imgH="228600" progId="Equation.DSMT4">
                  <p:embed/>
                </p:oleObj>
              </mc:Choice>
              <mc:Fallback>
                <p:oleObj name="Equation" r:id="rId9" imgW="16128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130686" y="2892998"/>
                        <a:ext cx="2469065" cy="3487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物件 26">
            <a:extLst>
              <a:ext uri="{FF2B5EF4-FFF2-40B4-BE49-F238E27FC236}">
                <a16:creationId xmlns:a16="http://schemas.microsoft.com/office/drawing/2014/main" id="{3F6F5903-FC04-F681-11AB-D58D4E9E79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2082024"/>
              </p:ext>
            </p:extLst>
          </p:nvPr>
        </p:nvGraphicFramePr>
        <p:xfrm>
          <a:off x="2942658" y="3326767"/>
          <a:ext cx="2082134" cy="688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536480" imgH="507960" progId="Equation.DSMT4">
                  <p:embed/>
                </p:oleObj>
              </mc:Choice>
              <mc:Fallback>
                <p:oleObj name="Equation" r:id="rId11" imgW="153648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42658" y="3326767"/>
                        <a:ext cx="2082134" cy="6883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文字方塊 27">
            <a:extLst>
              <a:ext uri="{FF2B5EF4-FFF2-40B4-BE49-F238E27FC236}">
                <a16:creationId xmlns:a16="http://schemas.microsoft.com/office/drawing/2014/main" id="{C1192E56-8F92-67E9-E387-DE1CDC1E9684}"/>
              </a:ext>
            </a:extLst>
          </p:cNvPr>
          <p:cNvSpPr txBox="1"/>
          <p:nvPr/>
        </p:nvSpPr>
        <p:spPr>
          <a:xfrm>
            <a:off x="7565930" y="2872423"/>
            <a:ext cx="2092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 , µ is the step-size  </a:t>
            </a:r>
            <a:endParaRPr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B5398B5-F7C5-15E4-FCF3-0F2D8AE04722}"/>
              </a:ext>
            </a:extLst>
          </p:cNvPr>
          <p:cNvSpPr txBox="1"/>
          <p:nvPr/>
        </p:nvSpPr>
        <p:spPr>
          <a:xfrm>
            <a:off x="149249" y="3438595"/>
            <a:ext cx="294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∇ is the gradient operator</a:t>
            </a:r>
            <a:endParaRPr lang="zh-TW" altLang="en-US" dirty="0"/>
          </a:p>
        </p:txBody>
      </p:sp>
      <p:sp>
        <p:nvSpPr>
          <p:cNvPr id="33" name="箭號: 向右 32">
            <a:extLst>
              <a:ext uri="{FF2B5EF4-FFF2-40B4-BE49-F238E27FC236}">
                <a16:creationId xmlns:a16="http://schemas.microsoft.com/office/drawing/2014/main" id="{B6D58101-0C21-FB22-2E44-772452A31E01}"/>
              </a:ext>
            </a:extLst>
          </p:cNvPr>
          <p:cNvSpPr/>
          <p:nvPr/>
        </p:nvSpPr>
        <p:spPr>
          <a:xfrm>
            <a:off x="7270492" y="3673264"/>
            <a:ext cx="1536647" cy="1226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37" name="物件 36">
            <a:extLst>
              <a:ext uri="{FF2B5EF4-FFF2-40B4-BE49-F238E27FC236}">
                <a16:creationId xmlns:a16="http://schemas.microsoft.com/office/drawing/2014/main" id="{64C41E8A-A8E1-211A-54ED-9181150D95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4083525"/>
              </p:ext>
            </p:extLst>
          </p:nvPr>
        </p:nvGraphicFramePr>
        <p:xfrm>
          <a:off x="5164508" y="3547238"/>
          <a:ext cx="1966268" cy="3487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075915" imgH="369013" progId="Equation.DSMT4">
                  <p:embed/>
                </p:oleObj>
              </mc:Choice>
              <mc:Fallback>
                <p:oleObj name="Equation" r:id="rId13" imgW="2075915" imgH="369013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164508" y="3547238"/>
                        <a:ext cx="1966268" cy="3487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物件 38">
            <a:extLst>
              <a:ext uri="{FF2B5EF4-FFF2-40B4-BE49-F238E27FC236}">
                <a16:creationId xmlns:a16="http://schemas.microsoft.com/office/drawing/2014/main" id="{3D82EFE3-5BAD-8FC6-EF0F-A97BCE7E56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0829028"/>
              </p:ext>
            </p:extLst>
          </p:nvPr>
        </p:nvGraphicFramePr>
        <p:xfrm>
          <a:off x="9016797" y="3371993"/>
          <a:ext cx="2452687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523880" imgH="457200" progId="Equation.DSMT4">
                  <p:embed/>
                </p:oleObj>
              </mc:Choice>
              <mc:Fallback>
                <p:oleObj name="Equation" r:id="rId15" imgW="1523880" imgH="457200" progId="Equation.DSMT4">
                  <p:embed/>
                  <p:pic>
                    <p:nvPicPr>
                      <p:cNvPr id="10" name="物件 9">
                        <a:extLst>
                          <a:ext uri="{FF2B5EF4-FFF2-40B4-BE49-F238E27FC236}">
                            <a16:creationId xmlns:a16="http://schemas.microsoft.com/office/drawing/2014/main" id="{AED28117-E9E4-4FDF-5F23-FB19F42ACE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016797" y="3371993"/>
                        <a:ext cx="2452687" cy="738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物件 39">
            <a:extLst>
              <a:ext uri="{FF2B5EF4-FFF2-40B4-BE49-F238E27FC236}">
                <a16:creationId xmlns:a16="http://schemas.microsoft.com/office/drawing/2014/main" id="{1FC99A03-820A-6440-14EE-7BE23C6DAB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2916947"/>
              </p:ext>
            </p:extLst>
          </p:nvPr>
        </p:nvGraphicFramePr>
        <p:xfrm>
          <a:off x="210123" y="4198215"/>
          <a:ext cx="2469065" cy="3487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612800" imgH="228600" progId="Equation.DSMT4">
                  <p:embed/>
                </p:oleObj>
              </mc:Choice>
              <mc:Fallback>
                <p:oleObj name="Equation" r:id="rId17" imgW="1612800" imgH="228600" progId="Equation.DSMT4">
                  <p:embed/>
                  <p:pic>
                    <p:nvPicPr>
                      <p:cNvPr id="26" name="物件 25">
                        <a:extLst>
                          <a:ext uri="{FF2B5EF4-FFF2-40B4-BE49-F238E27FC236}">
                            <a16:creationId xmlns:a16="http://schemas.microsoft.com/office/drawing/2014/main" id="{825193CD-0AFD-5BCF-0E8D-8A43F2B42C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0123" y="4198215"/>
                        <a:ext cx="2469065" cy="3487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CFCB1476-2DB4-F709-09A1-EB0140345D7D}"/>
              </a:ext>
            </a:extLst>
          </p:cNvPr>
          <p:cNvSpPr/>
          <p:nvPr/>
        </p:nvSpPr>
        <p:spPr>
          <a:xfrm>
            <a:off x="2819086" y="4312309"/>
            <a:ext cx="1536647" cy="1226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2" name="物件 41">
            <a:extLst>
              <a:ext uri="{FF2B5EF4-FFF2-40B4-BE49-F238E27FC236}">
                <a16:creationId xmlns:a16="http://schemas.microsoft.com/office/drawing/2014/main" id="{DF638B87-0F97-DB44-7FAC-CC3B5781A1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018007"/>
              </p:ext>
            </p:extLst>
          </p:nvPr>
        </p:nvGraphicFramePr>
        <p:xfrm>
          <a:off x="4532898" y="4227420"/>
          <a:ext cx="2737594" cy="3106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790640" imgH="203040" progId="Equation.DSMT4">
                  <p:embed/>
                </p:oleObj>
              </mc:Choice>
              <mc:Fallback>
                <p:oleObj name="Equation" r:id="rId18" imgW="1790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532898" y="4227420"/>
                        <a:ext cx="2737594" cy="3106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文字方塊 43">
            <a:extLst>
              <a:ext uri="{FF2B5EF4-FFF2-40B4-BE49-F238E27FC236}">
                <a16:creationId xmlns:a16="http://schemas.microsoft.com/office/drawing/2014/main" id="{6FAC25AD-7800-F91B-5CFA-289C34D449AC}"/>
              </a:ext>
            </a:extLst>
          </p:cNvPr>
          <p:cNvSpPr txBox="1"/>
          <p:nvPr/>
        </p:nvSpPr>
        <p:spPr>
          <a:xfrm>
            <a:off x="149249" y="4769474"/>
            <a:ext cx="10301501" cy="879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/>
              <a:t>The eminent feature of the LMS algorithm, is its simplicity. 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Its implementation requires, </a:t>
            </a:r>
            <a:r>
              <a:rPr lang="en-US" altLang="zh-TW" b="1" dirty="0"/>
              <a:t>2N + 1 multiplications and 2N additions</a:t>
            </a:r>
            <a:r>
              <a:rPr lang="en-US" altLang="zh-TW" dirty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0331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D438A14F-6EB8-0A51-AFE0-4412D19991E4}"/>
              </a:ext>
            </a:extLst>
          </p:cNvPr>
          <p:cNvSpPr/>
          <p:nvPr/>
        </p:nvSpPr>
        <p:spPr>
          <a:xfrm>
            <a:off x="0" y="-9427"/>
            <a:ext cx="1083056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0" i="0" dirty="0">
                <a:solidFill>
                  <a:srgbClr val="D8DBE0"/>
                </a:solidFill>
                <a:effectLst/>
                <a:latin typeface="Söhne"/>
              </a:rPr>
              <a:t> </a:t>
            </a:r>
            <a:r>
              <a:rPr lang="en-US" altLang="zh-TW" b="0" i="0" dirty="0">
                <a:solidFill>
                  <a:srgbClr val="D8DBE0"/>
                </a:solidFill>
                <a:effectLst/>
                <a:latin typeface="Söhne"/>
              </a:rPr>
              <a:t>PROJECT</a:t>
            </a:r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04F9429-53AB-6416-F73D-4B37C82EA601}"/>
              </a:ext>
            </a:extLst>
          </p:cNvPr>
          <p:cNvSpPr/>
          <p:nvPr/>
        </p:nvSpPr>
        <p:spPr>
          <a:xfrm>
            <a:off x="0" y="6488668"/>
            <a:ext cx="45085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ASP</a:t>
            </a:r>
            <a:r>
              <a:rPr lang="zh-TW" altLang="en-US" dirty="0"/>
              <a:t> </a:t>
            </a:r>
            <a:r>
              <a:rPr lang="en-US" altLang="zh-TW" dirty="0"/>
              <a:t>Team18</a:t>
            </a:r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F9A4542-A878-5B91-B717-C6178679806B}"/>
              </a:ext>
            </a:extLst>
          </p:cNvPr>
          <p:cNvSpPr/>
          <p:nvPr/>
        </p:nvSpPr>
        <p:spPr>
          <a:xfrm>
            <a:off x="4508500" y="6488668"/>
            <a:ext cx="45085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Project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AC5A006-170B-E2B5-C7CD-692FBFA4E7C4}"/>
              </a:ext>
            </a:extLst>
          </p:cNvPr>
          <p:cNvSpPr/>
          <p:nvPr/>
        </p:nvSpPr>
        <p:spPr>
          <a:xfrm>
            <a:off x="9017000" y="6488668"/>
            <a:ext cx="31750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AD86554-711E-E289-3E1C-89E3D16C89F0}"/>
              </a:ext>
            </a:extLst>
          </p:cNvPr>
          <p:cNvSpPr/>
          <p:nvPr/>
        </p:nvSpPr>
        <p:spPr>
          <a:xfrm>
            <a:off x="0" y="369333"/>
            <a:ext cx="12192000" cy="489713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LMS algorithm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0322660-A817-B3F0-5248-8D3E5EDD82B4}"/>
              </a:ext>
            </a:extLst>
          </p:cNvPr>
          <p:cNvSpPr/>
          <p:nvPr/>
        </p:nvSpPr>
        <p:spPr>
          <a:xfrm>
            <a:off x="11193462" y="-2529"/>
            <a:ext cx="998537" cy="36290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ASP</a:t>
            </a:r>
            <a:endParaRPr lang="zh-TW" altLang="en-US" sz="16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B154C1A-0EC3-C6C4-78CE-1B5ADD91B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3000"/>
                    </a14:imgEffect>
                    <a14:imgEffect>
                      <a14:brightnessContrast bright="5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30560" y="0"/>
            <a:ext cx="362903" cy="362903"/>
          </a:xfrm>
          <a:prstGeom prst="rect">
            <a:avLst/>
          </a:prstGeom>
          <a:effectLst>
            <a:outerShdw blurRad="25400" dir="5400000" algn="ctr" rotWithShape="0">
              <a:srgbClr val="000000">
                <a:alpha val="43137"/>
              </a:srgbClr>
            </a:outerShdw>
            <a:reflection stA="45000" endPos="0" dist="50800" dir="5400000" sy="-100000" algn="bl" rotWithShape="0"/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4EEE3C2-E5FF-0812-FAE8-3CD0820B9A77}"/>
              </a:ext>
            </a:extLst>
          </p:cNvPr>
          <p:cNvSpPr/>
          <p:nvPr/>
        </p:nvSpPr>
        <p:spPr>
          <a:xfrm>
            <a:off x="0" y="865476"/>
            <a:ext cx="12192000" cy="56296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∇ is the gradient operator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F2B1CCD-1313-AC3E-AC91-33F2E9821D4D}"/>
              </a:ext>
            </a:extLst>
          </p:cNvPr>
          <p:cNvSpPr txBox="1"/>
          <p:nvPr/>
        </p:nvSpPr>
        <p:spPr>
          <a:xfrm>
            <a:off x="87199" y="1000555"/>
            <a:ext cx="41831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LMS algorithm convergence</a:t>
            </a:r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AA503D1B-A113-ED58-7A1E-302A662A5B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4673874"/>
              </p:ext>
            </p:extLst>
          </p:nvPr>
        </p:nvGraphicFramePr>
        <p:xfrm>
          <a:off x="3132567" y="1587409"/>
          <a:ext cx="372092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0440" imgH="228600" progId="Equation.DSMT4">
                  <p:embed/>
                </p:oleObj>
              </mc:Choice>
              <mc:Fallback>
                <p:oleObj name="Equation" r:id="rId5" imgW="190440" imgH="2286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AA503D1B-A113-ED58-7A1E-302A662A5B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32567" y="1587409"/>
                        <a:ext cx="372092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字方塊 16">
            <a:extLst>
              <a:ext uri="{FF2B5EF4-FFF2-40B4-BE49-F238E27FC236}">
                <a16:creationId xmlns:a16="http://schemas.microsoft.com/office/drawing/2014/main" id="{85128823-603D-1239-F644-41F9A7F4C953}"/>
              </a:ext>
            </a:extLst>
          </p:cNvPr>
          <p:cNvSpPr txBox="1"/>
          <p:nvPr/>
        </p:nvSpPr>
        <p:spPr>
          <a:xfrm>
            <a:off x="149249" y="1631104"/>
            <a:ext cx="294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optimum tap-weight vector</a:t>
            </a:r>
            <a:endParaRPr lang="zh-TW" altLang="en-US" dirty="0"/>
          </a:p>
        </p:txBody>
      </p:sp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D63C51C5-48B7-9C26-EAE9-9C8777C369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9707170"/>
              </p:ext>
            </p:extLst>
          </p:nvPr>
        </p:nvGraphicFramePr>
        <p:xfrm>
          <a:off x="226594" y="2051618"/>
          <a:ext cx="5792788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416040" imgH="253800" progId="Equation.DSMT4">
                  <p:embed/>
                </p:oleObj>
              </mc:Choice>
              <mc:Fallback>
                <p:oleObj name="Equation" r:id="rId7" imgW="3416040" imgH="253800" progId="Equation.DSMT4">
                  <p:embed/>
                  <p:pic>
                    <p:nvPicPr>
                      <p:cNvPr id="21" name="物件 20">
                        <a:extLst>
                          <a:ext uri="{FF2B5EF4-FFF2-40B4-BE49-F238E27FC236}">
                            <a16:creationId xmlns:a16="http://schemas.microsoft.com/office/drawing/2014/main" id="{D63C51C5-48B7-9C26-EAE9-9C8777C369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6594" y="2051618"/>
                        <a:ext cx="5792788" cy="430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物件 39">
            <a:extLst>
              <a:ext uri="{FF2B5EF4-FFF2-40B4-BE49-F238E27FC236}">
                <a16:creationId xmlns:a16="http://schemas.microsoft.com/office/drawing/2014/main" id="{1FC99A03-820A-6440-14EE-7BE23C6DAB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5083499"/>
              </p:ext>
            </p:extLst>
          </p:nvPr>
        </p:nvGraphicFramePr>
        <p:xfrm>
          <a:off x="1326243" y="3931885"/>
          <a:ext cx="8606652" cy="4767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486400" imgH="304560" progId="Equation.DSMT4">
                  <p:embed/>
                </p:oleObj>
              </mc:Choice>
              <mc:Fallback>
                <p:oleObj name="Equation" r:id="rId9" imgW="5486400" imgH="304560" progId="Equation.DSMT4">
                  <p:embed/>
                  <p:pic>
                    <p:nvPicPr>
                      <p:cNvPr id="40" name="物件 39">
                        <a:extLst>
                          <a:ext uri="{FF2B5EF4-FFF2-40B4-BE49-F238E27FC236}">
                            <a16:creationId xmlns:a16="http://schemas.microsoft.com/office/drawing/2014/main" id="{1FC99A03-820A-6440-14EE-7BE23C6DAB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326243" y="3931885"/>
                        <a:ext cx="8606652" cy="4767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id="{9E67119B-D1CB-89FF-565B-D1E43E0BEB25}"/>
              </a:ext>
            </a:extLst>
          </p:cNvPr>
          <p:cNvSpPr txBox="1"/>
          <p:nvPr/>
        </p:nvSpPr>
        <p:spPr>
          <a:xfrm>
            <a:off x="5551898" y="1655570"/>
            <a:ext cx="3892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definition </a:t>
            </a:r>
            <a:r>
              <a:rPr lang="en-US" altLang="zh-TW" b="1" dirty="0"/>
              <a:t>weight-error vector </a:t>
            </a:r>
            <a:endParaRPr lang="zh-TW" altLang="en-US" b="1" dirty="0"/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7C8DCD99-1537-EBD3-C428-D5CC09A807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6443325"/>
              </p:ext>
            </p:extLst>
          </p:nvPr>
        </p:nvGraphicFramePr>
        <p:xfrm>
          <a:off x="8731115" y="1637448"/>
          <a:ext cx="194310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943065" imgH="446776" progId="Equation.DSMT4">
                  <p:embed/>
                </p:oleObj>
              </mc:Choice>
              <mc:Fallback>
                <p:oleObj name="Equation" r:id="rId11" imgW="1943065" imgH="44677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731115" y="1637448"/>
                        <a:ext cx="194310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961C91DF-58D6-6DA2-E597-DF7BB18156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4205981"/>
              </p:ext>
            </p:extLst>
          </p:nvPr>
        </p:nvGraphicFramePr>
        <p:xfrm>
          <a:off x="863592" y="2533013"/>
          <a:ext cx="7289816" cy="431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4292280" imgH="253800" progId="Equation.DSMT4">
                  <p:embed/>
                </p:oleObj>
              </mc:Choice>
              <mc:Fallback>
                <p:oleObj name="Equation" r:id="rId13" imgW="42922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63592" y="2533013"/>
                        <a:ext cx="7289816" cy="4311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>
            <a:extLst>
              <a:ext uri="{FF2B5EF4-FFF2-40B4-BE49-F238E27FC236}">
                <a16:creationId xmlns:a16="http://schemas.microsoft.com/office/drawing/2014/main" id="{A298B3AA-448B-0DF6-7DB4-ED27DB451C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9933084"/>
              </p:ext>
            </p:extLst>
          </p:nvPr>
        </p:nvGraphicFramePr>
        <p:xfrm>
          <a:off x="8277086" y="2555188"/>
          <a:ext cx="3500219" cy="395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247840" imgH="253800" progId="Equation.DSMT4">
                  <p:embed/>
                </p:oleObj>
              </mc:Choice>
              <mc:Fallback>
                <p:oleObj name="Equation" r:id="rId15" imgW="22478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277086" y="2555188"/>
                        <a:ext cx="3500219" cy="3955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字方塊 21">
            <a:extLst>
              <a:ext uri="{FF2B5EF4-FFF2-40B4-BE49-F238E27FC236}">
                <a16:creationId xmlns:a16="http://schemas.microsoft.com/office/drawing/2014/main" id="{7CCDFB3D-57C7-DDD7-087A-28096C622164}"/>
              </a:ext>
            </a:extLst>
          </p:cNvPr>
          <p:cNvSpPr txBox="1"/>
          <p:nvPr/>
        </p:nvSpPr>
        <p:spPr>
          <a:xfrm>
            <a:off x="149249" y="3009591"/>
            <a:ext cx="35237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/>
              <a:t>optimum recursion equation</a:t>
            </a:r>
            <a:endParaRPr lang="zh-TW" altLang="en-US" sz="2000" b="1" dirty="0"/>
          </a:p>
        </p:txBody>
      </p:sp>
      <p:graphicFrame>
        <p:nvGraphicFramePr>
          <p:cNvPr id="23" name="物件 22">
            <a:extLst>
              <a:ext uri="{FF2B5EF4-FFF2-40B4-BE49-F238E27FC236}">
                <a16:creationId xmlns:a16="http://schemas.microsoft.com/office/drawing/2014/main" id="{042C9986-A182-FFBE-26F9-73314976BA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6194814"/>
              </p:ext>
            </p:extLst>
          </p:nvPr>
        </p:nvGraphicFramePr>
        <p:xfrm>
          <a:off x="226594" y="3454191"/>
          <a:ext cx="5483225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3327120" imgH="279360" progId="Equation.DSMT4">
                  <p:embed/>
                </p:oleObj>
              </mc:Choice>
              <mc:Fallback>
                <p:oleObj name="Equation" r:id="rId17" imgW="3327120" imgH="279360" progId="Equation.DSMT4">
                  <p:embed/>
                  <p:pic>
                    <p:nvPicPr>
                      <p:cNvPr id="42" name="物件 41">
                        <a:extLst>
                          <a:ext uri="{FF2B5EF4-FFF2-40B4-BE49-F238E27FC236}">
                            <a16:creationId xmlns:a16="http://schemas.microsoft.com/office/drawing/2014/main" id="{DF638B87-0F97-DB44-7FAC-CC3B5781A1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26594" y="3454191"/>
                        <a:ext cx="5483225" cy="458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物件 28">
            <a:extLst>
              <a:ext uri="{FF2B5EF4-FFF2-40B4-BE49-F238E27FC236}">
                <a16:creationId xmlns:a16="http://schemas.microsoft.com/office/drawing/2014/main" id="{EA79E0EF-1018-FC0D-989D-C1D29C2D0D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0645041"/>
              </p:ext>
            </p:extLst>
          </p:nvPr>
        </p:nvGraphicFramePr>
        <p:xfrm>
          <a:off x="200403" y="3971732"/>
          <a:ext cx="1154049" cy="410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839972" imgH="299065" progId="Equation.DSMT4">
                  <p:embed/>
                </p:oleObj>
              </mc:Choice>
              <mc:Fallback>
                <p:oleObj name="Equation" r:id="rId19" imgW="839972" imgH="299065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00403" y="3971732"/>
                        <a:ext cx="1154049" cy="410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3586BE2F-B272-1279-97B8-9FEACA7AAC2C}"/>
              </a:ext>
            </a:extLst>
          </p:cNvPr>
          <p:cNvSpPr/>
          <p:nvPr/>
        </p:nvSpPr>
        <p:spPr>
          <a:xfrm>
            <a:off x="3759955" y="1792060"/>
            <a:ext cx="1536647" cy="1226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7D3627E8-AD42-31A8-B008-5FC9ADE6FE29}"/>
              </a:ext>
            </a:extLst>
          </p:cNvPr>
          <p:cNvSpPr/>
          <p:nvPr/>
        </p:nvSpPr>
        <p:spPr>
          <a:xfrm rot="8729767">
            <a:off x="5930888" y="3686775"/>
            <a:ext cx="410889" cy="1848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2D656AC6-068F-960F-4DE0-DB2322636194}"/>
              </a:ext>
            </a:extLst>
          </p:cNvPr>
          <p:cNvSpPr txBox="1"/>
          <p:nvPr/>
        </p:nvSpPr>
        <p:spPr>
          <a:xfrm>
            <a:off x="6385958" y="3401990"/>
            <a:ext cx="2194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orthogonality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85B53581-1846-CD34-02D3-128112B4F0B8}"/>
              </a:ext>
            </a:extLst>
          </p:cNvPr>
          <p:cNvSpPr txBox="1"/>
          <p:nvPr/>
        </p:nvSpPr>
        <p:spPr>
          <a:xfrm>
            <a:off x="149249" y="4482180"/>
            <a:ext cx="2194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independent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" name="箭號: 向右 37">
            <a:extLst>
              <a:ext uri="{FF2B5EF4-FFF2-40B4-BE49-F238E27FC236}">
                <a16:creationId xmlns:a16="http://schemas.microsoft.com/office/drawing/2014/main" id="{650A1775-8367-ED9D-9740-BAF8E83322BA}"/>
              </a:ext>
            </a:extLst>
          </p:cNvPr>
          <p:cNvSpPr/>
          <p:nvPr/>
        </p:nvSpPr>
        <p:spPr>
          <a:xfrm>
            <a:off x="1621154" y="4601280"/>
            <a:ext cx="871906" cy="1498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3" name="物件 42">
            <a:extLst>
              <a:ext uri="{FF2B5EF4-FFF2-40B4-BE49-F238E27FC236}">
                <a16:creationId xmlns:a16="http://schemas.microsoft.com/office/drawing/2014/main" id="{08C7731F-21C5-9C9F-1152-BD26BA8E34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3583899"/>
              </p:ext>
            </p:extLst>
          </p:nvPr>
        </p:nvGraphicFramePr>
        <p:xfrm>
          <a:off x="2658703" y="4482180"/>
          <a:ext cx="4184131" cy="396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2946240" imgH="279360" progId="Equation.DSMT4">
                  <p:embed/>
                </p:oleObj>
              </mc:Choice>
              <mc:Fallback>
                <p:oleObj name="Equation" r:id="rId21" imgW="29462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658703" y="4482180"/>
                        <a:ext cx="4184131" cy="3967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物件 44">
            <a:extLst>
              <a:ext uri="{FF2B5EF4-FFF2-40B4-BE49-F238E27FC236}">
                <a16:creationId xmlns:a16="http://schemas.microsoft.com/office/drawing/2014/main" id="{5396FB3D-EDE3-7825-D32A-5158167C65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4441421"/>
              </p:ext>
            </p:extLst>
          </p:nvPr>
        </p:nvGraphicFramePr>
        <p:xfrm>
          <a:off x="198602" y="5011903"/>
          <a:ext cx="3088006" cy="4172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879560" imgH="253800" progId="Equation.DSMT4">
                  <p:embed/>
                </p:oleObj>
              </mc:Choice>
              <mc:Fallback>
                <p:oleObj name="Equation" r:id="rId23" imgW="18795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98602" y="5011903"/>
                        <a:ext cx="3088006" cy="4172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物件 45">
            <a:extLst>
              <a:ext uri="{FF2B5EF4-FFF2-40B4-BE49-F238E27FC236}">
                <a16:creationId xmlns:a16="http://schemas.microsoft.com/office/drawing/2014/main" id="{8D5CD328-4024-BDD1-5C89-2EB6E268E0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2968197"/>
              </p:ext>
            </p:extLst>
          </p:nvPr>
        </p:nvGraphicFramePr>
        <p:xfrm>
          <a:off x="3393357" y="5011903"/>
          <a:ext cx="2633087" cy="3563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688760" imgH="228600" progId="Equation.DSMT4">
                  <p:embed/>
                </p:oleObj>
              </mc:Choice>
              <mc:Fallback>
                <p:oleObj name="Equation" r:id="rId25" imgW="16887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3393357" y="5011903"/>
                        <a:ext cx="2633087" cy="3563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文字方塊 46">
            <a:extLst>
              <a:ext uri="{FF2B5EF4-FFF2-40B4-BE49-F238E27FC236}">
                <a16:creationId xmlns:a16="http://schemas.microsoft.com/office/drawing/2014/main" id="{49969017-BD07-AFD5-68E5-EC66E83DBE21}"/>
              </a:ext>
            </a:extLst>
          </p:cNvPr>
          <p:cNvSpPr txBox="1"/>
          <p:nvPr/>
        </p:nvSpPr>
        <p:spPr>
          <a:xfrm>
            <a:off x="6073196" y="5035886"/>
            <a:ext cx="50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is correlation matrix of the input vector x(n)</a:t>
            </a:r>
            <a:endParaRPr lang="zh-TW" altLang="en-US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46303359-F4B6-3594-B445-287EFA0762F6}"/>
              </a:ext>
            </a:extLst>
          </p:cNvPr>
          <p:cNvSpPr txBox="1"/>
          <p:nvPr/>
        </p:nvSpPr>
        <p:spPr>
          <a:xfrm>
            <a:off x="149249" y="5665254"/>
            <a:ext cx="25094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1"/>
                </a:solidFill>
                <a:latin typeface="Tenorite" panose="00000500000000000000" pitchFamily="2" charset="0"/>
                <a:ea typeface="標楷體" panose="03000509000000000000" pitchFamily="65" charset="-120"/>
                <a:cs typeface="Times New Roman" panose="02020603050405020304" pitchFamily="18" charset="0"/>
              </a:rPr>
              <a:t>Convergence</a:t>
            </a:r>
            <a:r>
              <a:rPr lang="en-US" altLang="zh-TW" sz="20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to zero</a:t>
            </a:r>
            <a:endParaRPr lang="zh-TW" altLang="en-US" sz="2000" b="1" dirty="0"/>
          </a:p>
        </p:txBody>
      </p:sp>
      <p:graphicFrame>
        <p:nvGraphicFramePr>
          <p:cNvPr id="50" name="物件 49">
            <a:extLst>
              <a:ext uri="{FF2B5EF4-FFF2-40B4-BE49-F238E27FC236}">
                <a16:creationId xmlns:a16="http://schemas.microsoft.com/office/drawing/2014/main" id="{BB819177-D4A8-4F0D-C7B7-E5B5292DC4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1274088"/>
              </p:ext>
            </p:extLst>
          </p:nvPr>
        </p:nvGraphicFramePr>
        <p:xfrm>
          <a:off x="2654162" y="5572835"/>
          <a:ext cx="1343951" cy="671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863280" imgH="431640" progId="Equation.DSMT4">
                  <p:embed/>
                </p:oleObj>
              </mc:Choice>
              <mc:Fallback>
                <p:oleObj name="Equation" r:id="rId27" imgW="8632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2654162" y="5572835"/>
                        <a:ext cx="1343951" cy="6719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箭號: 向右 50">
            <a:extLst>
              <a:ext uri="{FF2B5EF4-FFF2-40B4-BE49-F238E27FC236}">
                <a16:creationId xmlns:a16="http://schemas.microsoft.com/office/drawing/2014/main" id="{E1CC0A60-81AC-1FB9-D6AA-945EB777FFFE}"/>
              </a:ext>
            </a:extLst>
          </p:cNvPr>
          <p:cNvSpPr/>
          <p:nvPr/>
        </p:nvSpPr>
        <p:spPr>
          <a:xfrm>
            <a:off x="4072547" y="5833293"/>
            <a:ext cx="871906" cy="1498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2" name="物件 51">
            <a:extLst>
              <a:ext uri="{FF2B5EF4-FFF2-40B4-BE49-F238E27FC236}">
                <a16:creationId xmlns:a16="http://schemas.microsoft.com/office/drawing/2014/main" id="{7BADB3CF-A75E-F8C9-870F-52537E2B39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015504"/>
              </p:ext>
            </p:extLst>
          </p:nvPr>
        </p:nvGraphicFramePr>
        <p:xfrm>
          <a:off x="5156207" y="5719732"/>
          <a:ext cx="488193" cy="399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330035" imgH="269371" progId="Equation.DSMT4">
                  <p:embed/>
                </p:oleObj>
              </mc:Choice>
              <mc:Fallback>
                <p:oleObj name="Equation" r:id="rId29" imgW="330035" imgH="26937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5156207" y="5719732"/>
                        <a:ext cx="488193" cy="3990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文字方塊 53">
            <a:extLst>
              <a:ext uri="{FF2B5EF4-FFF2-40B4-BE49-F238E27FC236}">
                <a16:creationId xmlns:a16="http://schemas.microsoft.com/office/drawing/2014/main" id="{C6D4E659-84E8-7702-E3D6-ACE9EE438DCD}"/>
              </a:ext>
            </a:extLst>
          </p:cNvPr>
          <p:cNvSpPr txBox="1"/>
          <p:nvPr/>
        </p:nvSpPr>
        <p:spPr>
          <a:xfrm>
            <a:off x="5621106" y="5724424"/>
            <a:ext cx="3546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is the maximum eigenvalue of 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09973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D438A14F-6EB8-0A51-AFE0-4412D19991E4}"/>
              </a:ext>
            </a:extLst>
          </p:cNvPr>
          <p:cNvSpPr/>
          <p:nvPr/>
        </p:nvSpPr>
        <p:spPr>
          <a:xfrm>
            <a:off x="0" y="-9427"/>
            <a:ext cx="1083056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0" i="0" dirty="0">
                <a:solidFill>
                  <a:srgbClr val="D8DBE0"/>
                </a:solidFill>
                <a:effectLst/>
                <a:latin typeface="Söhne"/>
              </a:rPr>
              <a:t> </a:t>
            </a:r>
            <a:r>
              <a:rPr lang="en-US" altLang="zh-TW" b="0" i="0" dirty="0">
                <a:solidFill>
                  <a:srgbClr val="D8DBE0"/>
                </a:solidFill>
                <a:effectLst/>
                <a:latin typeface="Söhne"/>
              </a:rPr>
              <a:t>PROJECT</a:t>
            </a:r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04F9429-53AB-6416-F73D-4B37C82EA601}"/>
              </a:ext>
            </a:extLst>
          </p:cNvPr>
          <p:cNvSpPr/>
          <p:nvPr/>
        </p:nvSpPr>
        <p:spPr>
          <a:xfrm>
            <a:off x="0" y="6488668"/>
            <a:ext cx="45085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ASP</a:t>
            </a:r>
            <a:r>
              <a:rPr lang="zh-TW" altLang="en-US" dirty="0"/>
              <a:t> </a:t>
            </a:r>
            <a:r>
              <a:rPr lang="en-US" altLang="zh-TW" dirty="0"/>
              <a:t>Team18</a:t>
            </a:r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F9A4542-A878-5B91-B717-C6178679806B}"/>
              </a:ext>
            </a:extLst>
          </p:cNvPr>
          <p:cNvSpPr/>
          <p:nvPr/>
        </p:nvSpPr>
        <p:spPr>
          <a:xfrm>
            <a:off x="4508500" y="6488668"/>
            <a:ext cx="45085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Project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AC5A006-170B-E2B5-C7CD-692FBFA4E7C4}"/>
              </a:ext>
            </a:extLst>
          </p:cNvPr>
          <p:cNvSpPr/>
          <p:nvPr/>
        </p:nvSpPr>
        <p:spPr>
          <a:xfrm>
            <a:off x="9017000" y="6488668"/>
            <a:ext cx="31750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AD86554-711E-E289-3E1C-89E3D16C89F0}"/>
              </a:ext>
            </a:extLst>
          </p:cNvPr>
          <p:cNvSpPr/>
          <p:nvPr/>
        </p:nvSpPr>
        <p:spPr>
          <a:xfrm>
            <a:off x="0" y="369333"/>
            <a:ext cx="12192000" cy="489713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NLMS algorithm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0322660-A817-B3F0-5248-8D3E5EDD82B4}"/>
              </a:ext>
            </a:extLst>
          </p:cNvPr>
          <p:cNvSpPr/>
          <p:nvPr/>
        </p:nvSpPr>
        <p:spPr>
          <a:xfrm>
            <a:off x="11193462" y="-2529"/>
            <a:ext cx="998537" cy="36290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ASP</a:t>
            </a:r>
            <a:endParaRPr lang="zh-TW" altLang="en-US" sz="16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B154C1A-0EC3-C6C4-78CE-1B5ADD91B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3000"/>
                    </a14:imgEffect>
                    <a14:imgEffect>
                      <a14:brightnessContrast bright="5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30560" y="0"/>
            <a:ext cx="362903" cy="362903"/>
          </a:xfrm>
          <a:prstGeom prst="rect">
            <a:avLst/>
          </a:prstGeom>
          <a:effectLst>
            <a:outerShdw blurRad="25400" dir="5400000" algn="ctr" rotWithShape="0">
              <a:srgbClr val="000000">
                <a:alpha val="43137"/>
              </a:srgbClr>
            </a:outerShdw>
            <a:reflection stA="45000" endPos="0" dist="50800" dir="5400000" sy="-100000" algn="bl" rotWithShape="0"/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4EEE3C2-E5FF-0812-FAE8-3CD0820B9A77}"/>
              </a:ext>
            </a:extLst>
          </p:cNvPr>
          <p:cNvSpPr/>
          <p:nvPr/>
        </p:nvSpPr>
        <p:spPr>
          <a:xfrm>
            <a:off x="-1" y="865476"/>
            <a:ext cx="12192000" cy="56296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/>
              <a:t>∇ is the gradient operator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F2B1CCD-1313-AC3E-AC91-33F2E9821D4D}"/>
              </a:ext>
            </a:extLst>
          </p:cNvPr>
          <p:cNvSpPr txBox="1"/>
          <p:nvPr/>
        </p:nvSpPr>
        <p:spPr>
          <a:xfrm>
            <a:off x="87199" y="1000555"/>
            <a:ext cx="4797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Normalized LMS algorithm</a:t>
            </a:r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38FC1144-B8CC-7DDF-DEA8-FD355FF0CE8B}"/>
              </a:ext>
            </a:extLst>
          </p:cNvPr>
          <p:cNvSpPr/>
          <p:nvPr/>
        </p:nvSpPr>
        <p:spPr>
          <a:xfrm rot="5400000">
            <a:off x="6085331" y="2047236"/>
            <a:ext cx="401842" cy="2772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C28C6EA-A985-0D0E-55E3-7D504088FC52}"/>
              </a:ext>
            </a:extLst>
          </p:cNvPr>
          <p:cNvSpPr txBox="1"/>
          <p:nvPr/>
        </p:nvSpPr>
        <p:spPr>
          <a:xfrm>
            <a:off x="3968998" y="3597462"/>
            <a:ext cx="73807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/>
              <a:t>Idea : Modify the step size µ in the LMS algorithm, make it have </a:t>
            </a:r>
            <a:r>
              <a:rPr lang="en-US" altLang="zh-TW" sz="1600" dirty="0">
                <a:solidFill>
                  <a:srgbClr val="FF0000"/>
                </a:solidFill>
              </a:rPr>
              <a:t>time-varying µ(n)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1905763-5C83-EE23-452E-9D8EDB92C8F5}"/>
              </a:ext>
            </a:extLst>
          </p:cNvPr>
          <p:cNvSpPr txBox="1"/>
          <p:nvPr/>
        </p:nvSpPr>
        <p:spPr>
          <a:xfrm>
            <a:off x="2819086" y="1573972"/>
            <a:ext cx="9087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When the adjustment amount of the tap weight (N) is proportional to the input vector x(n)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1192E56-8F92-67E9-E387-DE1CDC1E9684}"/>
              </a:ext>
            </a:extLst>
          </p:cNvPr>
          <p:cNvSpPr txBox="1"/>
          <p:nvPr/>
        </p:nvSpPr>
        <p:spPr>
          <a:xfrm>
            <a:off x="5299999" y="3001144"/>
            <a:ext cx="2092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 , µ is the step-size  </a:t>
            </a:r>
            <a:endParaRPr lang="zh-TW" altLang="en-US" dirty="0"/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CFCB1476-2DB4-F709-09A1-EB0140345D7D}"/>
              </a:ext>
            </a:extLst>
          </p:cNvPr>
          <p:cNvSpPr/>
          <p:nvPr/>
        </p:nvSpPr>
        <p:spPr>
          <a:xfrm>
            <a:off x="3827520" y="5355774"/>
            <a:ext cx="1528626" cy="3395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2" name="物件 41">
            <a:extLst>
              <a:ext uri="{FF2B5EF4-FFF2-40B4-BE49-F238E27FC236}">
                <a16:creationId xmlns:a16="http://schemas.microsoft.com/office/drawing/2014/main" id="{DF638B87-0F97-DB44-7FAC-CC3B5781A1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3207088"/>
              </p:ext>
            </p:extLst>
          </p:nvPr>
        </p:nvGraphicFramePr>
        <p:xfrm>
          <a:off x="2677686" y="3054278"/>
          <a:ext cx="2737594" cy="3106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90640" imgH="203040" progId="Equation.DSMT4">
                  <p:embed/>
                </p:oleObj>
              </mc:Choice>
              <mc:Fallback>
                <p:oleObj name="Equation" r:id="rId5" imgW="1790640" imgH="203040" progId="Equation.DSMT4">
                  <p:embed/>
                  <p:pic>
                    <p:nvPicPr>
                      <p:cNvPr id="42" name="物件 41">
                        <a:extLst>
                          <a:ext uri="{FF2B5EF4-FFF2-40B4-BE49-F238E27FC236}">
                            <a16:creationId xmlns:a16="http://schemas.microsoft.com/office/drawing/2014/main" id="{DF638B87-0F97-DB44-7FAC-CC3B5781A1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77686" y="3054278"/>
                        <a:ext cx="2737594" cy="3106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FB4593E8-B63D-10DE-54CA-F213593FB3A5}"/>
              </a:ext>
            </a:extLst>
          </p:cNvPr>
          <p:cNvSpPr txBox="1"/>
          <p:nvPr/>
        </p:nvSpPr>
        <p:spPr>
          <a:xfrm>
            <a:off x="123742" y="1573661"/>
            <a:ext cx="2795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LMS algorithm problem : 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3001E6F-B1D5-3472-757B-803C6F258452}"/>
              </a:ext>
            </a:extLst>
          </p:cNvPr>
          <p:cNvSpPr txBox="1"/>
          <p:nvPr/>
        </p:nvSpPr>
        <p:spPr>
          <a:xfrm>
            <a:off x="4355732" y="2415967"/>
            <a:ext cx="5806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gradient noise amplification problem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>
                <a:latin typeface="+mn-ea"/>
              </a:rPr>
              <a:t>梯度躁聲放大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C6E18CB5-AF75-9947-6ABD-A6080235C7F7}"/>
              </a:ext>
            </a:extLst>
          </p:cNvPr>
          <p:cNvSpPr txBox="1"/>
          <p:nvPr/>
        </p:nvSpPr>
        <p:spPr>
          <a:xfrm>
            <a:off x="123742" y="3001144"/>
            <a:ext cx="2737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/>
              <a:t>LMS recursion equation</a:t>
            </a:r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6918668A-AF03-8C38-4C63-126DAE151A1A}"/>
              </a:ext>
            </a:extLst>
          </p:cNvPr>
          <p:cNvSpPr txBox="1"/>
          <p:nvPr/>
        </p:nvSpPr>
        <p:spPr>
          <a:xfrm>
            <a:off x="123742" y="4638313"/>
            <a:ext cx="6023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/>
              <a:t>Considered a constrained optimization problem in LMS</a:t>
            </a:r>
            <a:endParaRPr lang="zh-TW" altLang="en-US" b="1" dirty="0"/>
          </a:p>
        </p:txBody>
      </p:sp>
      <p:graphicFrame>
        <p:nvGraphicFramePr>
          <p:cNvPr id="34" name="物件 33">
            <a:extLst>
              <a:ext uri="{FF2B5EF4-FFF2-40B4-BE49-F238E27FC236}">
                <a16:creationId xmlns:a16="http://schemas.microsoft.com/office/drawing/2014/main" id="{58DB00AB-BE38-59AD-B153-958200A51E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0146192"/>
              </p:ext>
            </p:extLst>
          </p:nvPr>
        </p:nvGraphicFramePr>
        <p:xfrm>
          <a:off x="259797" y="5008734"/>
          <a:ext cx="3224532" cy="988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904760" imgH="583920" progId="Equation.DSMT4">
                  <p:embed/>
                </p:oleObj>
              </mc:Choice>
              <mc:Fallback>
                <p:oleObj name="Equation" r:id="rId7" imgW="1904760" imgH="583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9797" y="5008734"/>
                        <a:ext cx="3224532" cy="988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文字方塊 34">
            <a:extLst>
              <a:ext uri="{FF2B5EF4-FFF2-40B4-BE49-F238E27FC236}">
                <a16:creationId xmlns:a16="http://schemas.microsoft.com/office/drawing/2014/main" id="{15C33288-CC4F-3705-FAF8-E8CBCDCD51C5}"/>
              </a:ext>
            </a:extLst>
          </p:cNvPr>
          <p:cNvSpPr txBox="1"/>
          <p:nvPr/>
        </p:nvSpPr>
        <p:spPr>
          <a:xfrm>
            <a:off x="5599487" y="5318496"/>
            <a:ext cx="4779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Use Lagrange multiplier method solve it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" name="箭號: 向右 37">
            <a:extLst>
              <a:ext uri="{FF2B5EF4-FFF2-40B4-BE49-F238E27FC236}">
                <a16:creationId xmlns:a16="http://schemas.microsoft.com/office/drawing/2014/main" id="{973F4A24-ED2C-9DE2-B060-69C574EF015F}"/>
              </a:ext>
            </a:extLst>
          </p:cNvPr>
          <p:cNvSpPr/>
          <p:nvPr/>
        </p:nvSpPr>
        <p:spPr>
          <a:xfrm rot="5400000">
            <a:off x="3496623" y="3646287"/>
            <a:ext cx="549498" cy="2772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3" name="物件 42">
            <a:extLst>
              <a:ext uri="{FF2B5EF4-FFF2-40B4-BE49-F238E27FC236}">
                <a16:creationId xmlns:a16="http://schemas.microsoft.com/office/drawing/2014/main" id="{7EC1E719-61AA-E2E5-C3B7-64D1BDEB65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4933184"/>
              </p:ext>
            </p:extLst>
          </p:nvPr>
        </p:nvGraphicFramePr>
        <p:xfrm>
          <a:off x="2677686" y="4161704"/>
          <a:ext cx="2870803" cy="306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904760" imgH="203040" progId="Equation.DSMT4">
                  <p:embed/>
                </p:oleObj>
              </mc:Choice>
              <mc:Fallback>
                <p:oleObj name="Equation" r:id="rId9" imgW="19047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677686" y="4161704"/>
                        <a:ext cx="2870803" cy="3062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383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D438A14F-6EB8-0A51-AFE0-4412D19991E4}"/>
              </a:ext>
            </a:extLst>
          </p:cNvPr>
          <p:cNvSpPr/>
          <p:nvPr/>
        </p:nvSpPr>
        <p:spPr>
          <a:xfrm>
            <a:off x="0" y="-9427"/>
            <a:ext cx="1083056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0" i="0" dirty="0">
                <a:solidFill>
                  <a:srgbClr val="D8DBE0"/>
                </a:solidFill>
                <a:effectLst/>
                <a:latin typeface="Söhne"/>
              </a:rPr>
              <a:t> </a:t>
            </a:r>
            <a:r>
              <a:rPr lang="en-US" altLang="zh-TW" b="0" i="0" dirty="0">
                <a:solidFill>
                  <a:srgbClr val="D8DBE0"/>
                </a:solidFill>
                <a:effectLst/>
                <a:latin typeface="Söhne"/>
              </a:rPr>
              <a:t>PROJECT</a:t>
            </a:r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04F9429-53AB-6416-F73D-4B37C82EA601}"/>
              </a:ext>
            </a:extLst>
          </p:cNvPr>
          <p:cNvSpPr/>
          <p:nvPr/>
        </p:nvSpPr>
        <p:spPr>
          <a:xfrm>
            <a:off x="0" y="6488668"/>
            <a:ext cx="45085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ASP</a:t>
            </a:r>
            <a:r>
              <a:rPr lang="zh-TW" altLang="en-US" dirty="0"/>
              <a:t> </a:t>
            </a:r>
            <a:r>
              <a:rPr lang="en-US" altLang="zh-TW" dirty="0"/>
              <a:t>Team18</a:t>
            </a:r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F9A4542-A878-5B91-B717-C6178679806B}"/>
              </a:ext>
            </a:extLst>
          </p:cNvPr>
          <p:cNvSpPr/>
          <p:nvPr/>
        </p:nvSpPr>
        <p:spPr>
          <a:xfrm>
            <a:off x="4508500" y="6488668"/>
            <a:ext cx="45085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Project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AC5A006-170B-E2B5-C7CD-692FBFA4E7C4}"/>
              </a:ext>
            </a:extLst>
          </p:cNvPr>
          <p:cNvSpPr/>
          <p:nvPr/>
        </p:nvSpPr>
        <p:spPr>
          <a:xfrm>
            <a:off x="9017000" y="6488668"/>
            <a:ext cx="31750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AD86554-711E-E289-3E1C-89E3D16C89F0}"/>
              </a:ext>
            </a:extLst>
          </p:cNvPr>
          <p:cNvSpPr/>
          <p:nvPr/>
        </p:nvSpPr>
        <p:spPr>
          <a:xfrm>
            <a:off x="0" y="369333"/>
            <a:ext cx="12192000" cy="489713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NLMS algorithm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0322660-A817-B3F0-5248-8D3E5EDD82B4}"/>
              </a:ext>
            </a:extLst>
          </p:cNvPr>
          <p:cNvSpPr/>
          <p:nvPr/>
        </p:nvSpPr>
        <p:spPr>
          <a:xfrm>
            <a:off x="11193462" y="-2529"/>
            <a:ext cx="998537" cy="36290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ASP</a:t>
            </a:r>
            <a:endParaRPr lang="zh-TW" altLang="en-US" sz="16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B154C1A-0EC3-C6C4-78CE-1B5ADD91B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3000"/>
                    </a14:imgEffect>
                    <a14:imgEffect>
                      <a14:brightnessContrast bright="5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30560" y="0"/>
            <a:ext cx="362903" cy="362903"/>
          </a:xfrm>
          <a:prstGeom prst="rect">
            <a:avLst/>
          </a:prstGeom>
          <a:effectLst>
            <a:outerShdw blurRad="25400" dir="5400000" algn="ctr" rotWithShape="0">
              <a:srgbClr val="000000">
                <a:alpha val="43137"/>
              </a:srgbClr>
            </a:outerShdw>
            <a:reflection stA="45000" endPos="0" dist="50800" dir="5400000" sy="-100000" algn="bl" rotWithShape="0"/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4EEE3C2-E5FF-0812-FAE8-3CD0820B9A77}"/>
              </a:ext>
            </a:extLst>
          </p:cNvPr>
          <p:cNvSpPr/>
          <p:nvPr/>
        </p:nvSpPr>
        <p:spPr>
          <a:xfrm>
            <a:off x="-1" y="865476"/>
            <a:ext cx="12192000" cy="56296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/>
              <a:t>∇ is the gradient operator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1192E56-8F92-67E9-E387-DE1CDC1E9684}"/>
              </a:ext>
            </a:extLst>
          </p:cNvPr>
          <p:cNvSpPr txBox="1"/>
          <p:nvPr/>
        </p:nvSpPr>
        <p:spPr>
          <a:xfrm>
            <a:off x="3652768" y="1988037"/>
            <a:ext cx="4425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derivative by                 to find extremum value</a:t>
            </a:r>
            <a:endParaRPr lang="zh-TW" altLang="en-US" sz="1600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6FAC25AD-7800-F91B-5CFA-289C34D449AC}"/>
              </a:ext>
            </a:extLst>
          </p:cNvPr>
          <p:cNvSpPr txBox="1"/>
          <p:nvPr/>
        </p:nvSpPr>
        <p:spPr>
          <a:xfrm>
            <a:off x="6672761" y="5363184"/>
            <a:ext cx="5519239" cy="1158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600" dirty="0"/>
              <a:t>Note : The eminent feature of the NLMS algorithm, it is more complexity than LMS algorithm. Its implementation requires </a:t>
            </a:r>
            <a:r>
              <a:rPr lang="en-US" altLang="zh-TW" sz="1600" b="1" dirty="0"/>
              <a:t>3N + 1 multiplications</a:t>
            </a:r>
            <a:endParaRPr lang="zh-TW" altLang="en-US" sz="16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C6E18CB5-AF75-9947-6ABD-A6080235C7F7}"/>
              </a:ext>
            </a:extLst>
          </p:cNvPr>
          <p:cNvSpPr txBox="1"/>
          <p:nvPr/>
        </p:nvSpPr>
        <p:spPr>
          <a:xfrm>
            <a:off x="37155" y="949274"/>
            <a:ext cx="33409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/>
              <a:t>Lagrange multiplier method</a:t>
            </a:r>
            <a:endParaRPr lang="zh-TW" altLang="en-US" sz="2000" b="1" dirty="0"/>
          </a:p>
        </p:txBody>
      </p:sp>
      <p:graphicFrame>
        <p:nvGraphicFramePr>
          <p:cNvPr id="10" name="物件 9">
            <a:extLst>
              <a:ext uri="{FF2B5EF4-FFF2-40B4-BE49-F238E27FC236}">
                <a16:creationId xmlns:a16="http://schemas.microsoft.com/office/drawing/2014/main" id="{6721AB6A-118D-FC38-C9EF-FEAFAB2A88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0876600"/>
              </p:ext>
            </p:extLst>
          </p:nvPr>
        </p:nvGraphicFramePr>
        <p:xfrm>
          <a:off x="1604238" y="1464231"/>
          <a:ext cx="5992813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835080" imgH="279360" progId="Equation.DSMT4">
                  <p:embed/>
                </p:oleObj>
              </mc:Choice>
              <mc:Fallback>
                <p:oleObj name="Equation" r:id="rId5" imgW="3835080" imgH="279360" progId="Equation.DSMT4">
                  <p:embed/>
                  <p:pic>
                    <p:nvPicPr>
                      <p:cNvPr id="34" name="物件 33">
                        <a:extLst>
                          <a:ext uri="{FF2B5EF4-FFF2-40B4-BE49-F238E27FC236}">
                            <a16:creationId xmlns:a16="http://schemas.microsoft.com/office/drawing/2014/main" id="{58DB00AB-BE38-59AD-B153-958200A51E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04238" y="1464231"/>
                        <a:ext cx="5992813" cy="436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字方塊 10">
            <a:extLst>
              <a:ext uri="{FF2B5EF4-FFF2-40B4-BE49-F238E27FC236}">
                <a16:creationId xmlns:a16="http://schemas.microsoft.com/office/drawing/2014/main" id="{2777417F-ABBC-D65E-9AD1-649DB3118BDB}"/>
              </a:ext>
            </a:extLst>
          </p:cNvPr>
          <p:cNvSpPr txBox="1"/>
          <p:nvPr/>
        </p:nvSpPr>
        <p:spPr>
          <a:xfrm>
            <a:off x="55166" y="1472894"/>
            <a:ext cx="19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Cost function</a:t>
            </a:r>
            <a:endParaRPr lang="zh-TW" altLang="en-US" b="1" dirty="0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778010E7-C19D-D81F-C683-123D1CA8FFFF}"/>
              </a:ext>
            </a:extLst>
          </p:cNvPr>
          <p:cNvSpPr/>
          <p:nvPr/>
        </p:nvSpPr>
        <p:spPr>
          <a:xfrm rot="5400000">
            <a:off x="3318835" y="2046308"/>
            <a:ext cx="338556" cy="2772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7" name="物件 16">
            <a:extLst>
              <a:ext uri="{FF2B5EF4-FFF2-40B4-BE49-F238E27FC236}">
                <a16:creationId xmlns:a16="http://schemas.microsoft.com/office/drawing/2014/main" id="{C53BEDBB-50B3-6710-2143-38C2436A68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79880"/>
              </p:ext>
            </p:extLst>
          </p:nvPr>
        </p:nvGraphicFramePr>
        <p:xfrm>
          <a:off x="4898250" y="1997263"/>
          <a:ext cx="876701" cy="3357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96880" imgH="228600" progId="Equation.DSMT4">
                  <p:embed/>
                </p:oleObj>
              </mc:Choice>
              <mc:Fallback>
                <p:oleObj name="Equation" r:id="rId7" imgW="596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98250" y="1997263"/>
                        <a:ext cx="876701" cy="3357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78403798-FFFE-1D26-8884-EA6458E846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9705760"/>
              </p:ext>
            </p:extLst>
          </p:nvPr>
        </p:nvGraphicFramePr>
        <p:xfrm>
          <a:off x="1941369" y="2370937"/>
          <a:ext cx="6508240" cy="376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949560" imgH="228600" progId="Equation.DSMT4">
                  <p:embed/>
                </p:oleObj>
              </mc:Choice>
              <mc:Fallback>
                <p:oleObj name="Equation" r:id="rId9" imgW="39495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41369" y="2370937"/>
                        <a:ext cx="6508240" cy="376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DDD37BCD-567B-1CB8-5B47-EF1445802A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330096"/>
              </p:ext>
            </p:extLst>
          </p:nvPr>
        </p:nvGraphicFramePr>
        <p:xfrm>
          <a:off x="2012612" y="2879337"/>
          <a:ext cx="3182877" cy="1282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955520" imgH="787320" progId="Equation.DSMT4">
                  <p:embed/>
                </p:oleObj>
              </mc:Choice>
              <mc:Fallback>
                <p:oleObj name="Equation" r:id="rId11" imgW="1955520" imgH="787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12612" y="2879337"/>
                        <a:ext cx="3182877" cy="1282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3E3D0E4E-2B30-6529-3944-78A3223C8C3D}"/>
              </a:ext>
            </a:extLst>
          </p:cNvPr>
          <p:cNvSpPr txBox="1"/>
          <p:nvPr/>
        </p:nvSpPr>
        <p:spPr>
          <a:xfrm>
            <a:off x="78679" y="5390547"/>
            <a:ext cx="2533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/>
              <a:t>Recursive equation</a:t>
            </a:r>
            <a:endParaRPr lang="zh-TW" altLang="en-US" sz="2000" b="1" dirty="0"/>
          </a:p>
        </p:txBody>
      </p:sp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61388D35-BF81-3BAA-A226-52D6F8733E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3301986"/>
              </p:ext>
            </p:extLst>
          </p:nvPr>
        </p:nvGraphicFramePr>
        <p:xfrm>
          <a:off x="7115076" y="3413749"/>
          <a:ext cx="3332163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070000" imgH="469800" progId="Equation.DSMT4">
                  <p:embed/>
                </p:oleObj>
              </mc:Choice>
              <mc:Fallback>
                <p:oleObj name="Equation" r:id="rId13" imgW="207000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115076" y="3413749"/>
                        <a:ext cx="3332163" cy="75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30AEB713-4AE1-8FE8-98B3-450664C04E37}"/>
              </a:ext>
            </a:extLst>
          </p:cNvPr>
          <p:cNvSpPr/>
          <p:nvPr/>
        </p:nvSpPr>
        <p:spPr>
          <a:xfrm>
            <a:off x="5366570" y="3627346"/>
            <a:ext cx="1606493" cy="1964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F2FF47A-6280-A540-9BB5-481EC7E2F72A}"/>
              </a:ext>
            </a:extLst>
          </p:cNvPr>
          <p:cNvSpPr txBox="1"/>
          <p:nvPr/>
        </p:nvSpPr>
        <p:spPr>
          <a:xfrm>
            <a:off x="9775030" y="2932588"/>
            <a:ext cx="2416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time-varying µ(n)</a:t>
            </a:r>
            <a:endParaRPr lang="zh-TW" altLang="en-US" dirty="0"/>
          </a:p>
        </p:txBody>
      </p:sp>
      <p:graphicFrame>
        <p:nvGraphicFramePr>
          <p:cNvPr id="23" name="物件 22">
            <a:extLst>
              <a:ext uri="{FF2B5EF4-FFF2-40B4-BE49-F238E27FC236}">
                <a16:creationId xmlns:a16="http://schemas.microsoft.com/office/drawing/2014/main" id="{99ADA572-6C29-ACD1-AE30-9331AFD823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5121617"/>
              </p:ext>
            </p:extLst>
          </p:nvPr>
        </p:nvGraphicFramePr>
        <p:xfrm>
          <a:off x="2405954" y="5267073"/>
          <a:ext cx="3938770" cy="8096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286000" imgH="469800" progId="Equation.DSMT4">
                  <p:embed/>
                </p:oleObj>
              </mc:Choice>
              <mc:Fallback>
                <p:oleObj name="Equation" r:id="rId15" imgW="228600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405954" y="5267073"/>
                        <a:ext cx="3938770" cy="8096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1838C85D-E2A2-C6BB-219D-7ECD32F8EC1B}"/>
              </a:ext>
            </a:extLst>
          </p:cNvPr>
          <p:cNvSpPr/>
          <p:nvPr/>
        </p:nvSpPr>
        <p:spPr>
          <a:xfrm rot="8729767">
            <a:off x="9347928" y="3153132"/>
            <a:ext cx="410889" cy="1848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D3AD0A5E-93BC-7EBC-C8C6-F6055AE9C86B}"/>
                  </a:ext>
                </a:extLst>
              </p:cNvPr>
              <p:cNvSpPr txBox="1"/>
              <p:nvPr/>
            </p:nvSpPr>
            <p:spPr>
              <a:xfrm>
                <a:off x="47226" y="4296510"/>
                <a:ext cx="8835449" cy="7893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1600" dirty="0"/>
                  <a:t>In developing the normalize LMS algorithm, when           is small, numerical difficulties may arise. To overcome this problem, we add a relax value (</a:t>
                </a:r>
                <a14:m>
                  <m:oMath xmlns:m="http://schemas.openxmlformats.org/officeDocument/2006/math">
                    <m:r>
                      <a:rPr lang="en-US" altLang="zh-TW" sz="1600" i="1" dirty="0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TW" sz="1600" dirty="0"/>
                  <a:t>) in </a:t>
                </a:r>
                <a:r>
                  <a:rPr lang="en-US" altLang="zh-TW" sz="1600" dirty="0">
                    <a:solidFill>
                      <a:srgbClr val="202124"/>
                    </a:solidFill>
                  </a:rPr>
                  <a:t>d</a:t>
                </a:r>
                <a:r>
                  <a:rPr kumimoji="0" lang="zh-TW" altLang="zh-TW" sz="1600" b="0" i="0" u="none" strike="noStrike" cap="none" normalizeH="0" baseline="0" dirty="0">
                    <a:ln>
                      <a:noFill/>
                    </a:ln>
                    <a:solidFill>
                      <a:srgbClr val="202124"/>
                    </a:solidFill>
                    <a:effectLst/>
                  </a:rPr>
                  <a:t>enominator</a:t>
                </a:r>
                <a:r>
                  <a:rPr kumimoji="0" lang="en-US" altLang="zh-TW" sz="1600" b="0" i="0" u="none" strike="noStrike" cap="none" normalizeH="0" baseline="0" dirty="0">
                    <a:ln>
                      <a:noFill/>
                    </a:ln>
                    <a:solidFill>
                      <a:srgbClr val="202124"/>
                    </a:solidFill>
                    <a:effectLst/>
                  </a:rPr>
                  <a:t>.</a:t>
                </a:r>
                <a:endParaRPr lang="zh-TW" altLang="en-US" sz="1600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D3AD0A5E-93BC-7EBC-C8C6-F6055AE9C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6" y="4296510"/>
                <a:ext cx="8835449" cy="789383"/>
              </a:xfrm>
              <a:prstGeom prst="rect">
                <a:avLst/>
              </a:prstGeom>
              <a:blipFill>
                <a:blip r:embed="rId17"/>
                <a:stretch>
                  <a:fillRect l="-414" b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7" name="物件 26">
            <a:extLst>
              <a:ext uri="{FF2B5EF4-FFF2-40B4-BE49-F238E27FC236}">
                <a16:creationId xmlns:a16="http://schemas.microsoft.com/office/drawing/2014/main" id="{6A0DED2F-1C4C-88F0-C63E-841B153A26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0885552"/>
              </p:ext>
            </p:extLst>
          </p:nvPr>
        </p:nvGraphicFramePr>
        <p:xfrm>
          <a:off x="4511682" y="4368567"/>
          <a:ext cx="559504" cy="3419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457200" imgH="279360" progId="Equation.DSMT4">
                  <p:embed/>
                </p:oleObj>
              </mc:Choice>
              <mc:Fallback>
                <p:oleObj name="Equation" r:id="rId18" imgW="4572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511682" y="4368567"/>
                        <a:ext cx="559504" cy="3419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7318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D438A14F-6EB8-0A51-AFE0-4412D19991E4}"/>
              </a:ext>
            </a:extLst>
          </p:cNvPr>
          <p:cNvSpPr/>
          <p:nvPr/>
        </p:nvSpPr>
        <p:spPr>
          <a:xfrm>
            <a:off x="0" y="-9427"/>
            <a:ext cx="1083056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0" i="0" dirty="0">
                <a:solidFill>
                  <a:srgbClr val="D8DBE0"/>
                </a:solidFill>
                <a:effectLst/>
                <a:latin typeface="Söhne"/>
              </a:rPr>
              <a:t> </a:t>
            </a:r>
            <a:r>
              <a:rPr lang="en-US" altLang="zh-TW" b="0" i="0">
                <a:solidFill>
                  <a:srgbClr val="D8DBE0"/>
                </a:solidFill>
                <a:effectLst/>
                <a:latin typeface="Söhne"/>
              </a:rPr>
              <a:t>PROJECT</a:t>
            </a:r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04F9429-53AB-6416-F73D-4B37C82EA601}"/>
              </a:ext>
            </a:extLst>
          </p:cNvPr>
          <p:cNvSpPr/>
          <p:nvPr/>
        </p:nvSpPr>
        <p:spPr>
          <a:xfrm>
            <a:off x="0" y="6488668"/>
            <a:ext cx="45085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ASP</a:t>
            </a:r>
            <a:r>
              <a:rPr lang="zh-TW" altLang="en-US" dirty="0"/>
              <a:t> </a:t>
            </a:r>
            <a:r>
              <a:rPr lang="en-US" altLang="zh-TW" dirty="0"/>
              <a:t>Team18</a:t>
            </a:r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F9A4542-A878-5B91-B717-C6178679806B}"/>
              </a:ext>
            </a:extLst>
          </p:cNvPr>
          <p:cNvSpPr/>
          <p:nvPr/>
        </p:nvSpPr>
        <p:spPr>
          <a:xfrm>
            <a:off x="4508500" y="6488668"/>
            <a:ext cx="45085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Project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AC5A006-170B-E2B5-C7CD-692FBFA4E7C4}"/>
              </a:ext>
            </a:extLst>
          </p:cNvPr>
          <p:cNvSpPr/>
          <p:nvPr/>
        </p:nvSpPr>
        <p:spPr>
          <a:xfrm>
            <a:off x="9017000" y="6488668"/>
            <a:ext cx="31750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AD86554-711E-E289-3E1C-89E3D16C89F0}"/>
              </a:ext>
            </a:extLst>
          </p:cNvPr>
          <p:cNvSpPr/>
          <p:nvPr/>
        </p:nvSpPr>
        <p:spPr>
          <a:xfrm>
            <a:off x="0" y="369333"/>
            <a:ext cx="12192000" cy="489713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Affine projection algorithm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7D27A50-87C2-585B-85C3-9D72AD6FD8A0}"/>
              </a:ext>
            </a:extLst>
          </p:cNvPr>
          <p:cNvSpPr/>
          <p:nvPr/>
        </p:nvSpPr>
        <p:spPr>
          <a:xfrm>
            <a:off x="0" y="859046"/>
            <a:ext cx="12192000" cy="56296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366EB1C-CD03-CB30-F2AD-50033813F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3000"/>
                    </a14:imgEffect>
                    <a14:imgEffect>
                      <a14:brightnessContrast bright="5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30560" y="0"/>
            <a:ext cx="362903" cy="362903"/>
          </a:xfrm>
          <a:prstGeom prst="rect">
            <a:avLst/>
          </a:prstGeom>
          <a:effectLst>
            <a:outerShdw blurRad="25400" dir="5400000" algn="ctr" rotWithShape="0">
              <a:srgbClr val="000000">
                <a:alpha val="43137"/>
              </a:srgbClr>
            </a:outerShdw>
            <a:reflection stA="45000" endPos="0" dist="50800" dir="5400000" sy="-100000" algn="bl" rotWithShape="0"/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E516552-756F-FFCC-1D2D-5FA4D512A0C3}"/>
              </a:ext>
            </a:extLst>
          </p:cNvPr>
          <p:cNvSpPr/>
          <p:nvPr/>
        </p:nvSpPr>
        <p:spPr>
          <a:xfrm>
            <a:off x="11193462" y="-2529"/>
            <a:ext cx="998537" cy="36290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ASP</a:t>
            </a:r>
            <a:endParaRPr lang="zh-TW" altLang="en-US" sz="16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2" name="圖片 21" descr="一張含有 文字, 圖表, 字型, 行 的圖片&#10;&#10;自動產生的描述">
            <a:extLst>
              <a:ext uri="{FF2B5EF4-FFF2-40B4-BE49-F238E27FC236}">
                <a16:creationId xmlns:a16="http://schemas.microsoft.com/office/drawing/2014/main" id="{4BC8CCE4-0EC5-E395-6829-6DC5765686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738" y="1553163"/>
            <a:ext cx="6395620" cy="3243104"/>
          </a:xfrm>
          <a:prstGeom prst="rect">
            <a:avLst/>
          </a:prstGeom>
        </p:spPr>
      </p:pic>
      <p:pic>
        <p:nvPicPr>
          <p:cNvPr id="20" name="圖片 19" descr="一張含有 文字, 字型, 白色, 筆跡 的圖片&#10;&#10;自動產生的描述">
            <a:extLst>
              <a:ext uri="{FF2B5EF4-FFF2-40B4-BE49-F238E27FC236}">
                <a16:creationId xmlns:a16="http://schemas.microsoft.com/office/drawing/2014/main" id="{ABB76989-0C15-763A-5997-EE9E64AC68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5564" y="3174715"/>
            <a:ext cx="5334194" cy="148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36615"/>
      </p:ext>
    </p:extLst>
  </p:cSld>
  <p:clrMapOvr>
    <a:masterClrMapping/>
  </p:clrMapOvr>
</p:sld>
</file>

<file path=ppt/theme/theme1.xml><?xml version="1.0" encoding="utf-8"?>
<a:theme xmlns:a="http://schemas.openxmlformats.org/drawingml/2006/main" name="單線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9031_TF56180624_Win32" id="{FF42D6A8-C9B4-496D-B11F-ADA16BA451AA}" vid="{9DBC45E5-2219-4F50-A449-CEC004729C96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F97B18F-50BC-4F30-8373-93489E845F8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4CF2EF3-001F-4BE9-81B3-86ECBBF94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令人眼睛為之一亮的極簡風銷售宣傳</Template>
  <TotalTime>11770</TotalTime>
  <Words>912</Words>
  <Application>Microsoft Office PowerPoint</Application>
  <PresentationFormat>寬螢幕</PresentationFormat>
  <Paragraphs>268</Paragraphs>
  <Slides>24</Slides>
  <Notes>24</Notes>
  <HiddenSlides>0</HiddenSlides>
  <MMClips>0</MMClips>
  <ScaleCrop>false</ScaleCrop>
  <HeadingPairs>
    <vt:vector size="8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3" baseType="lpstr">
      <vt:lpstr>標楷體</vt:lpstr>
      <vt:lpstr>Microsoft JhengHei UI</vt:lpstr>
      <vt:lpstr>Söhne</vt:lpstr>
      <vt:lpstr>Arial</vt:lpstr>
      <vt:lpstr>Cambria Math</vt:lpstr>
      <vt:lpstr>Tenorite</vt:lpstr>
      <vt:lpstr>Times New Roman</vt:lpstr>
      <vt:lpstr>單線</vt:lpstr>
      <vt:lpstr>Equation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潘俊宏 PAN-JYUN-HONG</dc:creator>
  <cp:lastModifiedBy>潘俊宏 PAN-JYUN-HONG</cp:lastModifiedBy>
  <cp:revision>39</cp:revision>
  <dcterms:created xsi:type="dcterms:W3CDTF">2023-06-15T07:45:45Z</dcterms:created>
  <dcterms:modified xsi:type="dcterms:W3CDTF">2024-05-30T15:22:06Z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